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45668" y="1690878"/>
            <a:ext cx="3857625" cy="4008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C00000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294757" y="1786382"/>
            <a:ext cx="2826384" cy="355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9275" y="5944933"/>
            <a:ext cx="4897755" cy="913130"/>
          </a:xfrm>
          <a:custGeom>
            <a:avLst/>
            <a:gdLst/>
            <a:ahLst/>
            <a:cxnLst/>
            <a:rect l="l" t="t" r="r" b="b"/>
            <a:pathLst>
              <a:path w="4897755" h="913129">
                <a:moveTo>
                  <a:pt x="85714" y="21358"/>
                </a:moveTo>
                <a:lnTo>
                  <a:pt x="3636702" y="913064"/>
                </a:lnTo>
                <a:lnTo>
                  <a:pt x="4897405" y="913064"/>
                </a:lnTo>
                <a:lnTo>
                  <a:pt x="85714" y="21358"/>
                </a:lnTo>
                <a:close/>
              </a:path>
              <a:path w="4897755" h="913129">
                <a:moveTo>
                  <a:pt x="660" y="0"/>
                </a:moveTo>
                <a:lnTo>
                  <a:pt x="0" y="5473"/>
                </a:lnTo>
                <a:lnTo>
                  <a:pt x="85714" y="21358"/>
                </a:lnTo>
                <a:lnTo>
                  <a:pt x="660" y="0"/>
                </a:lnTo>
                <a:close/>
              </a:path>
            </a:pathLst>
          </a:custGeom>
          <a:solidFill>
            <a:srgbClr val="9FCAD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85711" y="5939015"/>
            <a:ext cx="3651885" cy="919480"/>
          </a:xfrm>
          <a:custGeom>
            <a:avLst/>
            <a:gdLst/>
            <a:ahLst/>
            <a:cxnLst/>
            <a:rect l="l" t="t" r="r" b="b"/>
            <a:pathLst>
              <a:path w="3651885" h="919479">
                <a:moveTo>
                  <a:pt x="0" y="0"/>
                </a:moveTo>
                <a:lnTo>
                  <a:pt x="7924" y="6349"/>
                </a:lnTo>
                <a:lnTo>
                  <a:pt x="2868870" y="918983"/>
                </a:lnTo>
                <a:lnTo>
                  <a:pt x="3651885" y="9189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0" y="5784350"/>
            <a:ext cx="3371845" cy="10736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39469" y="1307338"/>
            <a:ext cx="6465061" cy="375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82953" y="1842261"/>
            <a:ext cx="6511290" cy="430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08469" y="6585219"/>
            <a:ext cx="1602740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58935" y="6584610"/>
            <a:ext cx="191134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7576" y="4953000"/>
            <a:ext cx="7456805" cy="488315"/>
          </a:xfrm>
          <a:custGeom>
            <a:avLst/>
            <a:gdLst/>
            <a:ahLst/>
            <a:cxnLst/>
            <a:rect l="l" t="t" r="r" b="b"/>
            <a:pathLst>
              <a:path w="7456805" h="488314">
                <a:moveTo>
                  <a:pt x="7456424" y="0"/>
                </a:moveTo>
                <a:lnTo>
                  <a:pt x="0" y="289941"/>
                </a:lnTo>
                <a:lnTo>
                  <a:pt x="7456424" y="488188"/>
                </a:lnTo>
                <a:lnTo>
                  <a:pt x="7456424" y="0"/>
                </a:lnTo>
                <a:close/>
              </a:path>
            </a:pathLst>
          </a:custGeom>
          <a:solidFill>
            <a:srgbClr val="9FCAD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347" y="5237734"/>
            <a:ext cx="9032875" cy="788670"/>
          </a:xfrm>
          <a:custGeom>
            <a:avLst/>
            <a:gdLst/>
            <a:ahLst/>
            <a:cxnLst/>
            <a:rect l="l" t="t" r="r" b="b"/>
            <a:pathLst>
              <a:path w="9032875" h="788670">
                <a:moveTo>
                  <a:pt x="9032652" y="0"/>
                </a:moveTo>
                <a:lnTo>
                  <a:pt x="0" y="0"/>
                </a:lnTo>
                <a:lnTo>
                  <a:pt x="9032652" y="788669"/>
                </a:lnTo>
                <a:lnTo>
                  <a:pt x="9032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4998718"/>
            <a:ext cx="9144000" cy="185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4991888"/>
            <a:ext cx="9144000" cy="802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0331" y="2601467"/>
            <a:ext cx="6021324" cy="987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84351" y="3609467"/>
            <a:ext cx="3594100" cy="454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-5">
                <a:solidFill>
                  <a:srgbClr val="464646"/>
                </a:solidFill>
                <a:latin typeface="Lucida Sans Unicode"/>
                <a:cs typeface="Lucida Sans Unicode"/>
              </a:rPr>
              <a:t>CS212:Data</a:t>
            </a:r>
            <a:r>
              <a:rPr dirty="0" sz="2700" spc="-45">
                <a:solidFill>
                  <a:srgbClr val="464646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">
                <a:solidFill>
                  <a:srgbClr val="464646"/>
                </a:solidFill>
                <a:latin typeface="Lucida Sans Unicode"/>
                <a:cs typeface="Lucida Sans Unicode"/>
              </a:rPr>
              <a:t>Structure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68386" y="188595"/>
            <a:ext cx="1172984" cy="12961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15468"/>
            <a:ext cx="7804404" cy="891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88340" y="1458214"/>
            <a:ext cx="4785995" cy="4269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Tester</a:t>
            </a:r>
            <a:r>
              <a:rPr dirty="0" sz="1600" spc="-45">
                <a:solidFill>
                  <a:srgbClr val="464646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040"/>
              </a:spcBef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… other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methods</a:t>
            </a:r>
            <a:r>
              <a:rPr dirty="0" sz="1600" spc="-10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698500" marR="5080" indent="-4572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intReverse(List&lt;Integer&gt; l)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>
                <a:latin typeface="SimSun"/>
                <a:cs typeface="SimSun"/>
              </a:rPr>
              <a:t>Stack&lt;Integer&gt; </a:t>
            </a:r>
            <a:r>
              <a:rPr dirty="0" sz="1600" spc="-5">
                <a:latin typeface="SimSun"/>
                <a:cs typeface="SimSun"/>
              </a:rPr>
              <a:t>s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6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Stack&lt;Integer&gt;();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698500" marR="214249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.findFirst();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.empty())</a:t>
            </a:r>
            <a:r>
              <a:rPr dirty="0" sz="1600" spc="-14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155700" marR="1483995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s.push(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 spc="-5">
                <a:latin typeface="SimSun"/>
                <a:cs typeface="SimSun"/>
              </a:rPr>
              <a:t>.retrieve());  </a:t>
            </a:r>
            <a:r>
              <a:rPr dirty="0" sz="1600">
                <a:latin typeface="SimSun"/>
                <a:cs typeface="SimSun"/>
              </a:rPr>
              <a:t>l.remove();</a:t>
            </a:r>
            <a:endParaRPr sz="1600">
              <a:latin typeface="SimSun"/>
              <a:cs typeface="SimSun"/>
            </a:endParaRPr>
          </a:p>
          <a:p>
            <a:pPr marL="6985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(!s.empty())</a:t>
            </a:r>
            <a:endParaRPr sz="1600">
              <a:latin typeface="SimSun"/>
              <a:cs typeface="SimSun"/>
            </a:endParaRPr>
          </a:p>
          <a:p>
            <a:pPr marL="1155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l.insert(s.pop());</a:t>
            </a:r>
            <a:endParaRPr sz="1600">
              <a:latin typeface="SimSun"/>
              <a:cs typeface="SimSun"/>
            </a:endParaRPr>
          </a:p>
          <a:p>
            <a:pPr marL="34163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15468"/>
            <a:ext cx="7804404" cy="891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88340" y="2068195"/>
            <a:ext cx="4785995" cy="3658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>
              <a:lnSpc>
                <a:spcPct val="100000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… other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methods</a:t>
            </a:r>
            <a:r>
              <a:rPr dirty="0" sz="1600" spc="-10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698500" marR="5080" indent="-4572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intReverse(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List&lt;Integer&gt; </a:t>
            </a:r>
            <a:r>
              <a:rPr dirty="0" sz="1600" spc="10" b="1">
                <a:solidFill>
                  <a:srgbClr val="FF0000"/>
                </a:solidFill>
                <a:latin typeface="SimSun"/>
                <a:cs typeface="SimSun"/>
              </a:rPr>
              <a:t>l</a:t>
            </a:r>
            <a:r>
              <a:rPr dirty="0" sz="1600" spc="10">
                <a:solidFill>
                  <a:srgbClr val="464646"/>
                </a:solidFill>
                <a:latin typeface="SimSun"/>
                <a:cs typeface="SimSun"/>
              </a:rPr>
              <a:t>)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>
                <a:latin typeface="SimSun"/>
                <a:cs typeface="SimSun"/>
              </a:rPr>
              <a:t>Stack&lt;Integer&gt; </a:t>
            </a:r>
            <a:r>
              <a:rPr dirty="0" sz="1600" spc="-5">
                <a:latin typeface="SimSun"/>
                <a:cs typeface="SimSun"/>
              </a:rPr>
              <a:t>s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6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Stack&lt;Integer&gt;();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698500" marR="214249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.findFirst();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.empty())</a:t>
            </a:r>
            <a:r>
              <a:rPr dirty="0" sz="1600" spc="-14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155700" marR="1483995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s.push(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 spc="-5">
                <a:latin typeface="SimSun"/>
                <a:cs typeface="SimSun"/>
              </a:rPr>
              <a:t>.retrieve());  </a:t>
            </a:r>
            <a:r>
              <a:rPr dirty="0" sz="1600">
                <a:latin typeface="SimSun"/>
                <a:cs typeface="SimSun"/>
              </a:rPr>
              <a:t>l.remove();</a:t>
            </a:r>
            <a:endParaRPr sz="1600">
              <a:latin typeface="SimSun"/>
              <a:cs typeface="SimSun"/>
            </a:endParaRPr>
          </a:p>
          <a:p>
            <a:pPr marL="6985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(!s.empty())</a:t>
            </a:r>
            <a:endParaRPr sz="1600">
              <a:latin typeface="SimSun"/>
              <a:cs typeface="SimSun"/>
            </a:endParaRPr>
          </a:p>
          <a:p>
            <a:pPr marL="1155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l.insert(s.pop());</a:t>
            </a:r>
            <a:endParaRPr sz="1600">
              <a:latin typeface="SimSun"/>
              <a:cs typeface="SimSun"/>
            </a:endParaRPr>
          </a:p>
          <a:p>
            <a:pPr marL="34163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401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49109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126482" y="1668779"/>
            <a:ext cx="1651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480494" y="1620837"/>
          <a:ext cx="1842135" cy="4483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469"/>
                <a:gridCol w="454469"/>
                <a:gridCol w="454469"/>
                <a:gridCol w="454469"/>
              </a:tblGrid>
              <a:tr h="4320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382382" y="1668779"/>
            <a:ext cx="2540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97270" y="1322705"/>
            <a:ext cx="118110" cy="304800"/>
          </a:xfrm>
          <a:custGeom>
            <a:avLst/>
            <a:gdLst/>
            <a:ahLst/>
            <a:cxnLst/>
            <a:rect l="l" t="t" r="r" b="b"/>
            <a:pathLst>
              <a:path w="118110" h="304800">
                <a:moveTo>
                  <a:pt x="14096" y="188849"/>
                </a:moveTo>
                <a:lnTo>
                  <a:pt x="8000" y="192405"/>
                </a:lnTo>
                <a:lnTo>
                  <a:pt x="2031" y="195961"/>
                </a:lnTo>
                <a:lnTo>
                  <a:pt x="0" y="203708"/>
                </a:lnTo>
                <a:lnTo>
                  <a:pt x="3428" y="209804"/>
                </a:lnTo>
                <a:lnTo>
                  <a:pt x="58927" y="304800"/>
                </a:lnTo>
                <a:lnTo>
                  <a:pt x="73585" y="279654"/>
                </a:lnTo>
                <a:lnTo>
                  <a:pt x="46227" y="279654"/>
                </a:lnTo>
                <a:lnTo>
                  <a:pt x="46100" y="232464"/>
                </a:lnTo>
                <a:lnTo>
                  <a:pt x="25400" y="196977"/>
                </a:lnTo>
                <a:lnTo>
                  <a:pt x="21843" y="191008"/>
                </a:lnTo>
                <a:lnTo>
                  <a:pt x="14096" y="188849"/>
                </a:lnTo>
                <a:close/>
              </a:path>
              <a:path w="118110" h="304800">
                <a:moveTo>
                  <a:pt x="46227" y="232682"/>
                </a:moveTo>
                <a:lnTo>
                  <a:pt x="46227" y="279654"/>
                </a:lnTo>
                <a:lnTo>
                  <a:pt x="71627" y="279654"/>
                </a:lnTo>
                <a:lnTo>
                  <a:pt x="71627" y="273177"/>
                </a:lnTo>
                <a:lnTo>
                  <a:pt x="47878" y="273177"/>
                </a:lnTo>
                <a:lnTo>
                  <a:pt x="58864" y="254344"/>
                </a:lnTo>
                <a:lnTo>
                  <a:pt x="46227" y="232682"/>
                </a:lnTo>
                <a:close/>
              </a:path>
              <a:path w="118110" h="304800">
                <a:moveTo>
                  <a:pt x="103631" y="188849"/>
                </a:moveTo>
                <a:lnTo>
                  <a:pt x="95884" y="191008"/>
                </a:lnTo>
                <a:lnTo>
                  <a:pt x="92328" y="196977"/>
                </a:lnTo>
                <a:lnTo>
                  <a:pt x="71627" y="232464"/>
                </a:lnTo>
                <a:lnTo>
                  <a:pt x="71627" y="279654"/>
                </a:lnTo>
                <a:lnTo>
                  <a:pt x="73585" y="279654"/>
                </a:lnTo>
                <a:lnTo>
                  <a:pt x="117855" y="203708"/>
                </a:lnTo>
                <a:lnTo>
                  <a:pt x="115824" y="195961"/>
                </a:lnTo>
                <a:lnTo>
                  <a:pt x="103631" y="188849"/>
                </a:lnTo>
                <a:close/>
              </a:path>
              <a:path w="118110" h="304800">
                <a:moveTo>
                  <a:pt x="58864" y="254344"/>
                </a:moveTo>
                <a:lnTo>
                  <a:pt x="47878" y="273177"/>
                </a:lnTo>
                <a:lnTo>
                  <a:pt x="69850" y="273177"/>
                </a:lnTo>
                <a:lnTo>
                  <a:pt x="58864" y="254344"/>
                </a:lnTo>
                <a:close/>
              </a:path>
              <a:path w="118110" h="304800">
                <a:moveTo>
                  <a:pt x="71627" y="232464"/>
                </a:moveTo>
                <a:lnTo>
                  <a:pt x="58864" y="254344"/>
                </a:lnTo>
                <a:lnTo>
                  <a:pt x="69850" y="273177"/>
                </a:lnTo>
                <a:lnTo>
                  <a:pt x="71627" y="273177"/>
                </a:lnTo>
                <a:lnTo>
                  <a:pt x="71627" y="232464"/>
                </a:lnTo>
                <a:close/>
              </a:path>
              <a:path w="118110" h="304800">
                <a:moveTo>
                  <a:pt x="71627" y="0"/>
                </a:moveTo>
                <a:lnTo>
                  <a:pt x="46227" y="0"/>
                </a:lnTo>
                <a:lnTo>
                  <a:pt x="46227" y="232682"/>
                </a:lnTo>
                <a:lnTo>
                  <a:pt x="58864" y="254344"/>
                </a:lnTo>
                <a:lnTo>
                  <a:pt x="71500" y="232682"/>
                </a:lnTo>
                <a:lnTo>
                  <a:pt x="71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88340" y="1130172"/>
            <a:ext cx="5543550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200" spc="-5" b="1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Tester</a:t>
            </a:r>
            <a:r>
              <a:rPr dirty="0" sz="1600" spc="-45">
                <a:solidFill>
                  <a:srgbClr val="464646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15468"/>
            <a:ext cx="7804404" cy="891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7244" y="2068195"/>
            <a:ext cx="4608195" cy="3171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… other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methods</a:t>
            </a:r>
            <a:r>
              <a:rPr dirty="0" sz="1600" spc="-10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 marR="5080" indent="-4572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intReverse(List&lt;Integer&gt; l)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Stack&lt;Integer&gt;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s =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new</a:t>
            </a:r>
            <a:r>
              <a:rPr dirty="0" sz="1600" spc="-5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Stack&lt;Integer&gt;();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 marR="2193925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.findFirst();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.empty())</a:t>
            </a:r>
            <a:r>
              <a:rPr dirty="0" sz="1600" spc="-14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926465" marR="153543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s.push(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 spc="-5">
                <a:latin typeface="SimSun"/>
                <a:cs typeface="SimSun"/>
              </a:rPr>
              <a:t>.retrieve());  </a:t>
            </a:r>
            <a:r>
              <a:rPr dirty="0" sz="1600">
                <a:latin typeface="SimSun"/>
                <a:cs typeface="SimSun"/>
              </a:rPr>
              <a:t>l.remove();</a:t>
            </a:r>
            <a:endParaRPr sz="1600">
              <a:latin typeface="SimSun"/>
              <a:cs typeface="SimSun"/>
            </a:endParaRPr>
          </a:p>
          <a:p>
            <a:pPr marL="469265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(!s.empty())</a:t>
            </a:r>
            <a:endParaRPr sz="1600">
              <a:latin typeface="SimSun"/>
              <a:cs typeface="SimSun"/>
            </a:endParaRPr>
          </a:p>
          <a:p>
            <a:pPr marL="926465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l.insert(s.pop());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7828" y="5238750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5482538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804467" y="3189033"/>
          <a:ext cx="481330" cy="2149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</a:tblGrid>
              <a:tr h="533399">
                <a:tc>
                  <a:txBody>
                    <a:bodyPr/>
                    <a:lstStyle/>
                    <a:p>
                      <a:pPr/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399">
                <a:tc>
                  <a:txBody>
                    <a:bodyPr/>
                    <a:lstStyle/>
                    <a:p>
                      <a:pPr/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59401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49109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126482" y="1668779"/>
            <a:ext cx="1651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56295" y="5486095"/>
            <a:ext cx="1784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480494" y="1620837"/>
          <a:ext cx="1842135" cy="4483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469"/>
                <a:gridCol w="454469"/>
                <a:gridCol w="454469"/>
                <a:gridCol w="454469"/>
              </a:tblGrid>
              <a:tr h="4320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7382382" y="1668779"/>
            <a:ext cx="2540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56656" y="2836545"/>
            <a:ext cx="254000" cy="2540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2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97270" y="1322705"/>
            <a:ext cx="118110" cy="304800"/>
          </a:xfrm>
          <a:custGeom>
            <a:avLst/>
            <a:gdLst/>
            <a:ahLst/>
            <a:cxnLst/>
            <a:rect l="l" t="t" r="r" b="b"/>
            <a:pathLst>
              <a:path w="118110" h="304800">
                <a:moveTo>
                  <a:pt x="14096" y="188849"/>
                </a:moveTo>
                <a:lnTo>
                  <a:pt x="8000" y="192405"/>
                </a:lnTo>
                <a:lnTo>
                  <a:pt x="2031" y="195961"/>
                </a:lnTo>
                <a:lnTo>
                  <a:pt x="0" y="203708"/>
                </a:lnTo>
                <a:lnTo>
                  <a:pt x="3428" y="209804"/>
                </a:lnTo>
                <a:lnTo>
                  <a:pt x="58927" y="304800"/>
                </a:lnTo>
                <a:lnTo>
                  <a:pt x="73585" y="279654"/>
                </a:lnTo>
                <a:lnTo>
                  <a:pt x="46227" y="279654"/>
                </a:lnTo>
                <a:lnTo>
                  <a:pt x="46100" y="232464"/>
                </a:lnTo>
                <a:lnTo>
                  <a:pt x="25400" y="196977"/>
                </a:lnTo>
                <a:lnTo>
                  <a:pt x="21843" y="191008"/>
                </a:lnTo>
                <a:lnTo>
                  <a:pt x="14096" y="188849"/>
                </a:lnTo>
                <a:close/>
              </a:path>
              <a:path w="118110" h="304800">
                <a:moveTo>
                  <a:pt x="46227" y="232682"/>
                </a:moveTo>
                <a:lnTo>
                  <a:pt x="46227" y="279654"/>
                </a:lnTo>
                <a:lnTo>
                  <a:pt x="71627" y="279654"/>
                </a:lnTo>
                <a:lnTo>
                  <a:pt x="71627" y="273177"/>
                </a:lnTo>
                <a:lnTo>
                  <a:pt x="47878" y="273177"/>
                </a:lnTo>
                <a:lnTo>
                  <a:pt x="58864" y="254344"/>
                </a:lnTo>
                <a:lnTo>
                  <a:pt x="46227" y="232682"/>
                </a:lnTo>
                <a:close/>
              </a:path>
              <a:path w="118110" h="304800">
                <a:moveTo>
                  <a:pt x="103631" y="188849"/>
                </a:moveTo>
                <a:lnTo>
                  <a:pt x="95884" y="191008"/>
                </a:lnTo>
                <a:lnTo>
                  <a:pt x="92328" y="196977"/>
                </a:lnTo>
                <a:lnTo>
                  <a:pt x="71627" y="232464"/>
                </a:lnTo>
                <a:lnTo>
                  <a:pt x="71627" y="279654"/>
                </a:lnTo>
                <a:lnTo>
                  <a:pt x="73585" y="279654"/>
                </a:lnTo>
                <a:lnTo>
                  <a:pt x="117855" y="203708"/>
                </a:lnTo>
                <a:lnTo>
                  <a:pt x="115824" y="195961"/>
                </a:lnTo>
                <a:lnTo>
                  <a:pt x="103631" y="188849"/>
                </a:lnTo>
                <a:close/>
              </a:path>
              <a:path w="118110" h="304800">
                <a:moveTo>
                  <a:pt x="58864" y="254344"/>
                </a:moveTo>
                <a:lnTo>
                  <a:pt x="47878" y="273177"/>
                </a:lnTo>
                <a:lnTo>
                  <a:pt x="69850" y="273177"/>
                </a:lnTo>
                <a:lnTo>
                  <a:pt x="58864" y="254344"/>
                </a:lnTo>
                <a:close/>
              </a:path>
              <a:path w="118110" h="304800">
                <a:moveTo>
                  <a:pt x="71627" y="232464"/>
                </a:moveTo>
                <a:lnTo>
                  <a:pt x="58864" y="254344"/>
                </a:lnTo>
                <a:lnTo>
                  <a:pt x="69850" y="273177"/>
                </a:lnTo>
                <a:lnTo>
                  <a:pt x="71627" y="273177"/>
                </a:lnTo>
                <a:lnTo>
                  <a:pt x="71627" y="232464"/>
                </a:lnTo>
                <a:close/>
              </a:path>
              <a:path w="118110" h="304800">
                <a:moveTo>
                  <a:pt x="71627" y="0"/>
                </a:moveTo>
                <a:lnTo>
                  <a:pt x="46227" y="0"/>
                </a:lnTo>
                <a:lnTo>
                  <a:pt x="46227" y="232682"/>
                </a:lnTo>
                <a:lnTo>
                  <a:pt x="58864" y="254344"/>
                </a:lnTo>
                <a:lnTo>
                  <a:pt x="71500" y="232682"/>
                </a:lnTo>
                <a:lnTo>
                  <a:pt x="71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8340" y="1130172"/>
            <a:ext cx="5543550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200" spc="-5" b="1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Tester</a:t>
            </a:r>
            <a:r>
              <a:rPr dirty="0" sz="1600" spc="-45">
                <a:solidFill>
                  <a:srgbClr val="464646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76717" y="5394197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94996" y="3428"/>
                </a:lnTo>
                <a:lnTo>
                  <a:pt x="0" y="58927"/>
                </a:lnTo>
                <a:lnTo>
                  <a:pt x="101091" y="117855"/>
                </a:lnTo>
                <a:lnTo>
                  <a:pt x="108838" y="115823"/>
                </a:lnTo>
                <a:lnTo>
                  <a:pt x="112394" y="109727"/>
                </a:lnTo>
                <a:lnTo>
                  <a:pt x="115950" y="103758"/>
                </a:lnTo>
                <a:lnTo>
                  <a:pt x="113918" y="95884"/>
                </a:lnTo>
                <a:lnTo>
                  <a:pt x="72335" y="71627"/>
                </a:lnTo>
                <a:lnTo>
                  <a:pt x="25273" y="71627"/>
                </a:lnTo>
                <a:lnTo>
                  <a:pt x="25273" y="46227"/>
                </a:lnTo>
                <a:lnTo>
                  <a:pt x="72117" y="46227"/>
                </a:lnTo>
                <a:lnTo>
                  <a:pt x="113918" y="21843"/>
                </a:lnTo>
                <a:lnTo>
                  <a:pt x="115950" y="14096"/>
                </a:lnTo>
                <a:lnTo>
                  <a:pt x="112394" y="8000"/>
                </a:lnTo>
                <a:lnTo>
                  <a:pt x="108838" y="2031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273" y="46227"/>
                </a:lnTo>
                <a:lnTo>
                  <a:pt x="25273" y="71627"/>
                </a:lnTo>
                <a:lnTo>
                  <a:pt x="72335" y="71627"/>
                </a:lnTo>
                <a:lnTo>
                  <a:pt x="69287" y="69849"/>
                </a:lnTo>
                <a:lnTo>
                  <a:pt x="31623" y="69849"/>
                </a:lnTo>
                <a:lnTo>
                  <a:pt x="31623" y="47878"/>
                </a:lnTo>
                <a:lnTo>
                  <a:pt x="69287" y="47878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455" y="58864"/>
                </a:lnTo>
                <a:lnTo>
                  <a:pt x="72335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3" y="47878"/>
                </a:moveTo>
                <a:lnTo>
                  <a:pt x="31623" y="69849"/>
                </a:lnTo>
                <a:lnTo>
                  <a:pt x="50455" y="58864"/>
                </a:lnTo>
                <a:lnTo>
                  <a:pt x="31623" y="47878"/>
                </a:lnTo>
                <a:close/>
              </a:path>
              <a:path w="382904" h="118110">
                <a:moveTo>
                  <a:pt x="50455" y="58864"/>
                </a:moveTo>
                <a:lnTo>
                  <a:pt x="31623" y="69849"/>
                </a:lnTo>
                <a:lnTo>
                  <a:pt x="69287" y="69849"/>
                </a:lnTo>
                <a:lnTo>
                  <a:pt x="50455" y="58864"/>
                </a:lnTo>
                <a:close/>
              </a:path>
              <a:path w="382904" h="118110">
                <a:moveTo>
                  <a:pt x="69287" y="47878"/>
                </a:moveTo>
                <a:lnTo>
                  <a:pt x="31623" y="47878"/>
                </a:lnTo>
                <a:lnTo>
                  <a:pt x="50455" y="58864"/>
                </a:lnTo>
                <a:lnTo>
                  <a:pt x="69287" y="47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721979" y="5314441"/>
            <a:ext cx="1651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15468"/>
            <a:ext cx="7804404" cy="891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7244" y="2068195"/>
            <a:ext cx="4556760" cy="3171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… other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methods</a:t>
            </a:r>
            <a:r>
              <a:rPr dirty="0" sz="1600" spc="-10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 marR="5080" indent="-4572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intReverse(List&lt;Integer&gt; l)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>
                <a:latin typeface="SimSun"/>
                <a:cs typeface="SimSun"/>
              </a:rPr>
              <a:t>Stack&lt;Integer&gt; </a:t>
            </a:r>
            <a:r>
              <a:rPr dirty="0" sz="1600" spc="-5">
                <a:latin typeface="SimSun"/>
                <a:cs typeface="SimSun"/>
              </a:rPr>
              <a:t>s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6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Stack&lt;Integer&gt;();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 marR="2142490">
              <a:lnSpc>
                <a:spcPct val="100000"/>
              </a:lnSpc>
              <a:spcBef>
                <a:spcPts val="5"/>
              </a:spcBef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l.findFirst();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.empty())</a:t>
            </a:r>
            <a:r>
              <a:rPr dirty="0" sz="1600" spc="-14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926465" marR="1483995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s.push(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 spc="-5">
                <a:latin typeface="SimSun"/>
                <a:cs typeface="SimSun"/>
              </a:rPr>
              <a:t>.retrieve());  </a:t>
            </a:r>
            <a:r>
              <a:rPr dirty="0" sz="1600">
                <a:latin typeface="SimSun"/>
                <a:cs typeface="SimSun"/>
              </a:rPr>
              <a:t>l.remove();</a:t>
            </a:r>
            <a:endParaRPr sz="1600">
              <a:latin typeface="SimSun"/>
              <a:cs typeface="SimSun"/>
            </a:endParaRPr>
          </a:p>
          <a:p>
            <a:pPr marL="469265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(!s.empty())</a:t>
            </a:r>
            <a:endParaRPr sz="1600">
              <a:latin typeface="SimSun"/>
              <a:cs typeface="SimSun"/>
            </a:endParaRPr>
          </a:p>
          <a:p>
            <a:pPr marL="926465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l.insert(s.pop());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7828" y="5238750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5482538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804467" y="3189033"/>
          <a:ext cx="481330" cy="2149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</a:tblGrid>
              <a:tr h="533399">
                <a:tc>
                  <a:txBody>
                    <a:bodyPr/>
                    <a:lstStyle/>
                    <a:p>
                      <a:pPr/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399">
                <a:tc>
                  <a:txBody>
                    <a:bodyPr/>
                    <a:lstStyle/>
                    <a:p>
                      <a:pPr/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59401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49109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126482" y="1668779"/>
            <a:ext cx="1651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56295" y="5486095"/>
            <a:ext cx="1784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480494" y="1620837"/>
          <a:ext cx="1842135" cy="4483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469"/>
                <a:gridCol w="454469"/>
                <a:gridCol w="454469"/>
                <a:gridCol w="454469"/>
              </a:tblGrid>
              <a:tr h="4320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7382382" y="1668779"/>
            <a:ext cx="2540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56656" y="2836545"/>
            <a:ext cx="254000" cy="2540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2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59246" y="1322705"/>
            <a:ext cx="118110" cy="304800"/>
          </a:xfrm>
          <a:custGeom>
            <a:avLst/>
            <a:gdLst/>
            <a:ahLst/>
            <a:cxnLst/>
            <a:rect l="l" t="t" r="r" b="b"/>
            <a:pathLst>
              <a:path w="118110" h="304800">
                <a:moveTo>
                  <a:pt x="14097" y="188849"/>
                </a:moveTo>
                <a:lnTo>
                  <a:pt x="8127" y="192405"/>
                </a:lnTo>
                <a:lnTo>
                  <a:pt x="2031" y="195961"/>
                </a:lnTo>
                <a:lnTo>
                  <a:pt x="0" y="203708"/>
                </a:lnTo>
                <a:lnTo>
                  <a:pt x="58927" y="304800"/>
                </a:lnTo>
                <a:lnTo>
                  <a:pt x="73585" y="279654"/>
                </a:lnTo>
                <a:lnTo>
                  <a:pt x="46227" y="279654"/>
                </a:lnTo>
                <a:lnTo>
                  <a:pt x="46227" y="232682"/>
                </a:lnTo>
                <a:lnTo>
                  <a:pt x="25400" y="196977"/>
                </a:lnTo>
                <a:lnTo>
                  <a:pt x="21970" y="191008"/>
                </a:lnTo>
                <a:lnTo>
                  <a:pt x="14097" y="188849"/>
                </a:lnTo>
                <a:close/>
              </a:path>
              <a:path w="118110" h="304800">
                <a:moveTo>
                  <a:pt x="46227" y="232682"/>
                </a:moveTo>
                <a:lnTo>
                  <a:pt x="46227" y="279654"/>
                </a:lnTo>
                <a:lnTo>
                  <a:pt x="71627" y="279654"/>
                </a:lnTo>
                <a:lnTo>
                  <a:pt x="71627" y="273177"/>
                </a:lnTo>
                <a:lnTo>
                  <a:pt x="48005" y="273177"/>
                </a:lnTo>
                <a:lnTo>
                  <a:pt x="58927" y="254453"/>
                </a:lnTo>
                <a:lnTo>
                  <a:pt x="46227" y="232682"/>
                </a:lnTo>
                <a:close/>
              </a:path>
              <a:path w="118110" h="304800">
                <a:moveTo>
                  <a:pt x="103758" y="188849"/>
                </a:moveTo>
                <a:lnTo>
                  <a:pt x="95885" y="191008"/>
                </a:lnTo>
                <a:lnTo>
                  <a:pt x="92455" y="196977"/>
                </a:lnTo>
                <a:lnTo>
                  <a:pt x="71627" y="232682"/>
                </a:lnTo>
                <a:lnTo>
                  <a:pt x="71627" y="279654"/>
                </a:lnTo>
                <a:lnTo>
                  <a:pt x="73585" y="279654"/>
                </a:lnTo>
                <a:lnTo>
                  <a:pt x="117855" y="203708"/>
                </a:lnTo>
                <a:lnTo>
                  <a:pt x="115824" y="195961"/>
                </a:lnTo>
                <a:lnTo>
                  <a:pt x="109727" y="192405"/>
                </a:lnTo>
                <a:lnTo>
                  <a:pt x="103758" y="188849"/>
                </a:lnTo>
                <a:close/>
              </a:path>
              <a:path w="118110" h="304800">
                <a:moveTo>
                  <a:pt x="58927" y="254453"/>
                </a:moveTo>
                <a:lnTo>
                  <a:pt x="48005" y="273177"/>
                </a:lnTo>
                <a:lnTo>
                  <a:pt x="69850" y="273177"/>
                </a:lnTo>
                <a:lnTo>
                  <a:pt x="58927" y="254453"/>
                </a:lnTo>
                <a:close/>
              </a:path>
              <a:path w="118110" h="304800">
                <a:moveTo>
                  <a:pt x="71627" y="232682"/>
                </a:moveTo>
                <a:lnTo>
                  <a:pt x="58927" y="254453"/>
                </a:lnTo>
                <a:lnTo>
                  <a:pt x="69850" y="273177"/>
                </a:lnTo>
                <a:lnTo>
                  <a:pt x="71627" y="273177"/>
                </a:lnTo>
                <a:lnTo>
                  <a:pt x="71627" y="232682"/>
                </a:lnTo>
                <a:close/>
              </a:path>
              <a:path w="118110" h="304800">
                <a:moveTo>
                  <a:pt x="71627" y="0"/>
                </a:moveTo>
                <a:lnTo>
                  <a:pt x="46227" y="0"/>
                </a:lnTo>
                <a:lnTo>
                  <a:pt x="46227" y="232682"/>
                </a:lnTo>
                <a:lnTo>
                  <a:pt x="58927" y="254453"/>
                </a:lnTo>
                <a:lnTo>
                  <a:pt x="71627" y="232682"/>
                </a:lnTo>
                <a:lnTo>
                  <a:pt x="71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8340" y="1130172"/>
            <a:ext cx="5106035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200" spc="-5" b="1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Tester</a:t>
            </a:r>
            <a:r>
              <a:rPr dirty="0" sz="1600" spc="-45">
                <a:solidFill>
                  <a:srgbClr val="464646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76717" y="5394197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94996" y="3428"/>
                </a:lnTo>
                <a:lnTo>
                  <a:pt x="0" y="58927"/>
                </a:lnTo>
                <a:lnTo>
                  <a:pt x="101091" y="117855"/>
                </a:lnTo>
                <a:lnTo>
                  <a:pt x="108838" y="115823"/>
                </a:lnTo>
                <a:lnTo>
                  <a:pt x="112394" y="109727"/>
                </a:lnTo>
                <a:lnTo>
                  <a:pt x="115950" y="103758"/>
                </a:lnTo>
                <a:lnTo>
                  <a:pt x="113918" y="95884"/>
                </a:lnTo>
                <a:lnTo>
                  <a:pt x="72335" y="71627"/>
                </a:lnTo>
                <a:lnTo>
                  <a:pt x="25273" y="71627"/>
                </a:lnTo>
                <a:lnTo>
                  <a:pt x="25273" y="46227"/>
                </a:lnTo>
                <a:lnTo>
                  <a:pt x="72117" y="46227"/>
                </a:lnTo>
                <a:lnTo>
                  <a:pt x="113918" y="21843"/>
                </a:lnTo>
                <a:lnTo>
                  <a:pt x="115950" y="14096"/>
                </a:lnTo>
                <a:lnTo>
                  <a:pt x="112394" y="8000"/>
                </a:lnTo>
                <a:lnTo>
                  <a:pt x="108838" y="2031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273" y="46227"/>
                </a:lnTo>
                <a:lnTo>
                  <a:pt x="25273" y="71627"/>
                </a:lnTo>
                <a:lnTo>
                  <a:pt x="72335" y="71627"/>
                </a:lnTo>
                <a:lnTo>
                  <a:pt x="69287" y="69849"/>
                </a:lnTo>
                <a:lnTo>
                  <a:pt x="31623" y="69849"/>
                </a:lnTo>
                <a:lnTo>
                  <a:pt x="31623" y="47878"/>
                </a:lnTo>
                <a:lnTo>
                  <a:pt x="69287" y="47878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455" y="58864"/>
                </a:lnTo>
                <a:lnTo>
                  <a:pt x="72335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3" y="47878"/>
                </a:moveTo>
                <a:lnTo>
                  <a:pt x="31623" y="69849"/>
                </a:lnTo>
                <a:lnTo>
                  <a:pt x="50455" y="58864"/>
                </a:lnTo>
                <a:lnTo>
                  <a:pt x="31623" y="47878"/>
                </a:lnTo>
                <a:close/>
              </a:path>
              <a:path w="382904" h="118110">
                <a:moveTo>
                  <a:pt x="50455" y="58864"/>
                </a:moveTo>
                <a:lnTo>
                  <a:pt x="31623" y="69849"/>
                </a:lnTo>
                <a:lnTo>
                  <a:pt x="69287" y="69849"/>
                </a:lnTo>
                <a:lnTo>
                  <a:pt x="50455" y="58864"/>
                </a:lnTo>
                <a:close/>
              </a:path>
              <a:path w="382904" h="118110">
                <a:moveTo>
                  <a:pt x="69287" y="47878"/>
                </a:moveTo>
                <a:lnTo>
                  <a:pt x="31623" y="47878"/>
                </a:lnTo>
                <a:lnTo>
                  <a:pt x="50455" y="58864"/>
                </a:lnTo>
                <a:lnTo>
                  <a:pt x="69287" y="47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721979" y="5314441"/>
            <a:ext cx="1651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15468"/>
            <a:ext cx="7804404" cy="891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7244" y="2068195"/>
            <a:ext cx="4556760" cy="2439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… other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methods</a:t>
            </a:r>
            <a:r>
              <a:rPr dirty="0" sz="1600" spc="-10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 marR="5080" indent="-4572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intReverse(List&lt;Integer&gt; l)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>
                <a:latin typeface="SimSun"/>
                <a:cs typeface="SimSun"/>
              </a:rPr>
              <a:t>Stack&lt;Integer&gt; </a:t>
            </a:r>
            <a:r>
              <a:rPr dirty="0" sz="1600" spc="-5">
                <a:latin typeface="SimSun"/>
                <a:cs typeface="SimSun"/>
              </a:rPr>
              <a:t>s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6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Stack&lt;Integer&gt;();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 marR="214249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.findFirst();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.empty())</a:t>
            </a:r>
            <a:r>
              <a:rPr dirty="0" sz="1600" spc="-14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926465" marR="1452245">
              <a:lnSpc>
                <a:spcPct val="100000"/>
              </a:lnSpc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s.push(l.retrieve());  </a:t>
            </a:r>
            <a:r>
              <a:rPr dirty="0" sz="1600">
                <a:latin typeface="SimSun"/>
                <a:cs typeface="SimSun"/>
              </a:rPr>
              <a:t>l.remove();</a:t>
            </a:r>
            <a:endParaRPr sz="1600">
              <a:latin typeface="SimSun"/>
              <a:cs typeface="SimSun"/>
            </a:endParaRPr>
          </a:p>
          <a:p>
            <a:pPr marL="469265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4751070"/>
            <a:ext cx="2314575" cy="488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(!s.empty())</a:t>
            </a:r>
            <a:endParaRPr sz="1600">
              <a:latin typeface="SimSun"/>
              <a:cs typeface="SimSun"/>
            </a:endParaRPr>
          </a:p>
          <a:p>
            <a:pPr marL="4699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l.insert(s.pop());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828" y="5238750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40" y="5482538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12405" y="47971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812405" y="42637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12405" y="37303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812405" y="319697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88432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401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401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3973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49109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49109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956295" y="5486095"/>
            <a:ext cx="1784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26482" y="1668779"/>
            <a:ext cx="157353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21970" algn="l"/>
                <a:tab pos="989965" algn="l"/>
                <a:tab pos="1433195" algn="l"/>
              </a:tabLst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L	</a:t>
            </a:r>
            <a:r>
              <a:rPr dirty="0" sz="1800" spc="-5">
                <a:latin typeface="Arial"/>
                <a:cs typeface="Arial"/>
              </a:rPr>
              <a:t>1</a:t>
            </a:r>
            <a:r>
              <a:rPr dirty="0" sz="1800" spc="-5">
                <a:latin typeface="Arial"/>
                <a:cs typeface="Arial"/>
              </a:rPr>
              <a:t>	</a:t>
            </a:r>
            <a:r>
              <a:rPr dirty="0" sz="1800" spc="-5">
                <a:latin typeface="Arial"/>
                <a:cs typeface="Arial"/>
              </a:rPr>
              <a:t>2</a:t>
            </a:r>
            <a:r>
              <a:rPr dirty="0" sz="1800" spc="-5">
                <a:latin typeface="Arial"/>
                <a:cs typeface="Arial"/>
              </a:rPr>
              <a:t>	</a:t>
            </a:r>
            <a:r>
              <a:rPr dirty="0" sz="1800" spc="-5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82382" y="1668779"/>
            <a:ext cx="2540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56656" y="2836545"/>
            <a:ext cx="254000" cy="2540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2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59246" y="1322705"/>
            <a:ext cx="118110" cy="304800"/>
          </a:xfrm>
          <a:custGeom>
            <a:avLst/>
            <a:gdLst/>
            <a:ahLst/>
            <a:cxnLst/>
            <a:rect l="l" t="t" r="r" b="b"/>
            <a:pathLst>
              <a:path w="118110" h="304800">
                <a:moveTo>
                  <a:pt x="14097" y="188849"/>
                </a:moveTo>
                <a:lnTo>
                  <a:pt x="8127" y="192405"/>
                </a:lnTo>
                <a:lnTo>
                  <a:pt x="2031" y="195961"/>
                </a:lnTo>
                <a:lnTo>
                  <a:pt x="0" y="203708"/>
                </a:lnTo>
                <a:lnTo>
                  <a:pt x="58927" y="304800"/>
                </a:lnTo>
                <a:lnTo>
                  <a:pt x="73585" y="279654"/>
                </a:lnTo>
                <a:lnTo>
                  <a:pt x="46227" y="279654"/>
                </a:lnTo>
                <a:lnTo>
                  <a:pt x="46227" y="232682"/>
                </a:lnTo>
                <a:lnTo>
                  <a:pt x="25400" y="196977"/>
                </a:lnTo>
                <a:lnTo>
                  <a:pt x="21970" y="191008"/>
                </a:lnTo>
                <a:lnTo>
                  <a:pt x="14097" y="188849"/>
                </a:lnTo>
                <a:close/>
              </a:path>
              <a:path w="118110" h="304800">
                <a:moveTo>
                  <a:pt x="46227" y="232682"/>
                </a:moveTo>
                <a:lnTo>
                  <a:pt x="46227" y="279654"/>
                </a:lnTo>
                <a:lnTo>
                  <a:pt x="71627" y="279654"/>
                </a:lnTo>
                <a:lnTo>
                  <a:pt x="71627" y="273177"/>
                </a:lnTo>
                <a:lnTo>
                  <a:pt x="48005" y="273177"/>
                </a:lnTo>
                <a:lnTo>
                  <a:pt x="58927" y="254453"/>
                </a:lnTo>
                <a:lnTo>
                  <a:pt x="46227" y="232682"/>
                </a:lnTo>
                <a:close/>
              </a:path>
              <a:path w="118110" h="304800">
                <a:moveTo>
                  <a:pt x="103758" y="188849"/>
                </a:moveTo>
                <a:lnTo>
                  <a:pt x="95885" y="191008"/>
                </a:lnTo>
                <a:lnTo>
                  <a:pt x="92455" y="196977"/>
                </a:lnTo>
                <a:lnTo>
                  <a:pt x="71627" y="232682"/>
                </a:lnTo>
                <a:lnTo>
                  <a:pt x="71627" y="279654"/>
                </a:lnTo>
                <a:lnTo>
                  <a:pt x="73585" y="279654"/>
                </a:lnTo>
                <a:lnTo>
                  <a:pt x="117855" y="203708"/>
                </a:lnTo>
                <a:lnTo>
                  <a:pt x="115824" y="195961"/>
                </a:lnTo>
                <a:lnTo>
                  <a:pt x="109727" y="192405"/>
                </a:lnTo>
                <a:lnTo>
                  <a:pt x="103758" y="188849"/>
                </a:lnTo>
                <a:close/>
              </a:path>
              <a:path w="118110" h="304800">
                <a:moveTo>
                  <a:pt x="58927" y="254453"/>
                </a:moveTo>
                <a:lnTo>
                  <a:pt x="48005" y="273177"/>
                </a:lnTo>
                <a:lnTo>
                  <a:pt x="69850" y="273177"/>
                </a:lnTo>
                <a:lnTo>
                  <a:pt x="58927" y="254453"/>
                </a:lnTo>
                <a:close/>
              </a:path>
              <a:path w="118110" h="304800">
                <a:moveTo>
                  <a:pt x="71627" y="232682"/>
                </a:moveTo>
                <a:lnTo>
                  <a:pt x="58927" y="254453"/>
                </a:lnTo>
                <a:lnTo>
                  <a:pt x="69850" y="273177"/>
                </a:lnTo>
                <a:lnTo>
                  <a:pt x="71627" y="273177"/>
                </a:lnTo>
                <a:lnTo>
                  <a:pt x="71627" y="232682"/>
                </a:lnTo>
                <a:close/>
              </a:path>
              <a:path w="118110" h="304800">
                <a:moveTo>
                  <a:pt x="71627" y="0"/>
                </a:moveTo>
                <a:lnTo>
                  <a:pt x="46227" y="0"/>
                </a:lnTo>
                <a:lnTo>
                  <a:pt x="46227" y="232682"/>
                </a:lnTo>
                <a:lnTo>
                  <a:pt x="58927" y="254453"/>
                </a:lnTo>
                <a:lnTo>
                  <a:pt x="71627" y="232682"/>
                </a:lnTo>
                <a:lnTo>
                  <a:pt x="71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88340" y="1130172"/>
            <a:ext cx="5106035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200" spc="-5" b="1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Tester</a:t>
            </a:r>
            <a:r>
              <a:rPr dirty="0" sz="1600" spc="-45">
                <a:solidFill>
                  <a:srgbClr val="464646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276717" y="4989448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2"/>
                </a:lnTo>
                <a:lnTo>
                  <a:pt x="108838" y="115950"/>
                </a:lnTo>
                <a:lnTo>
                  <a:pt x="115950" y="103758"/>
                </a:lnTo>
                <a:lnTo>
                  <a:pt x="113918" y="96012"/>
                </a:lnTo>
                <a:lnTo>
                  <a:pt x="72335" y="71755"/>
                </a:lnTo>
                <a:lnTo>
                  <a:pt x="25273" y="71755"/>
                </a:lnTo>
                <a:lnTo>
                  <a:pt x="25273" y="46355"/>
                </a:lnTo>
                <a:lnTo>
                  <a:pt x="72117" y="46355"/>
                </a:lnTo>
                <a:lnTo>
                  <a:pt x="113918" y="21970"/>
                </a:lnTo>
                <a:lnTo>
                  <a:pt x="115950" y="14224"/>
                </a:lnTo>
                <a:lnTo>
                  <a:pt x="112394" y="8127"/>
                </a:lnTo>
                <a:lnTo>
                  <a:pt x="108838" y="2158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273" y="46355"/>
                </a:lnTo>
                <a:lnTo>
                  <a:pt x="25273" y="71755"/>
                </a:lnTo>
                <a:lnTo>
                  <a:pt x="72335" y="71755"/>
                </a:lnTo>
                <a:lnTo>
                  <a:pt x="69287" y="69976"/>
                </a:lnTo>
                <a:lnTo>
                  <a:pt x="31623" y="69976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6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6"/>
                </a:lnTo>
                <a:lnTo>
                  <a:pt x="69287" y="69976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8721979" y="4909692"/>
            <a:ext cx="1651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71921" y="1592961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0" y="247523"/>
                </a:moveTo>
                <a:lnTo>
                  <a:pt x="5025" y="197653"/>
                </a:lnTo>
                <a:lnTo>
                  <a:pt x="19440" y="151197"/>
                </a:lnTo>
                <a:lnTo>
                  <a:pt x="42253" y="109153"/>
                </a:lnTo>
                <a:lnTo>
                  <a:pt x="72469" y="72517"/>
                </a:lnTo>
                <a:lnTo>
                  <a:pt x="109097" y="42286"/>
                </a:lnTo>
                <a:lnTo>
                  <a:pt x="151143" y="19458"/>
                </a:lnTo>
                <a:lnTo>
                  <a:pt x="197616" y="5030"/>
                </a:lnTo>
                <a:lnTo>
                  <a:pt x="247523" y="0"/>
                </a:lnTo>
                <a:lnTo>
                  <a:pt x="297387" y="5030"/>
                </a:lnTo>
                <a:lnTo>
                  <a:pt x="343828" y="19458"/>
                </a:lnTo>
                <a:lnTo>
                  <a:pt x="385852" y="42286"/>
                </a:lnTo>
                <a:lnTo>
                  <a:pt x="422465" y="72516"/>
                </a:lnTo>
                <a:lnTo>
                  <a:pt x="452672" y="109153"/>
                </a:lnTo>
                <a:lnTo>
                  <a:pt x="475480" y="151197"/>
                </a:lnTo>
                <a:lnTo>
                  <a:pt x="489893" y="197653"/>
                </a:lnTo>
                <a:lnTo>
                  <a:pt x="494918" y="247523"/>
                </a:lnTo>
                <a:lnTo>
                  <a:pt x="489893" y="297392"/>
                </a:lnTo>
                <a:lnTo>
                  <a:pt x="475480" y="343848"/>
                </a:lnTo>
                <a:lnTo>
                  <a:pt x="452672" y="385892"/>
                </a:lnTo>
                <a:lnTo>
                  <a:pt x="422465" y="422528"/>
                </a:lnTo>
                <a:lnTo>
                  <a:pt x="385852" y="452759"/>
                </a:lnTo>
                <a:lnTo>
                  <a:pt x="343828" y="475587"/>
                </a:lnTo>
                <a:lnTo>
                  <a:pt x="297387" y="490015"/>
                </a:lnTo>
                <a:lnTo>
                  <a:pt x="247523" y="495046"/>
                </a:lnTo>
                <a:lnTo>
                  <a:pt x="197616" y="490015"/>
                </a:lnTo>
                <a:lnTo>
                  <a:pt x="151143" y="475587"/>
                </a:lnTo>
                <a:lnTo>
                  <a:pt x="109097" y="452759"/>
                </a:lnTo>
                <a:lnTo>
                  <a:pt x="72469" y="422529"/>
                </a:lnTo>
                <a:lnTo>
                  <a:pt x="42253" y="385892"/>
                </a:lnTo>
                <a:lnTo>
                  <a:pt x="19440" y="343848"/>
                </a:lnTo>
                <a:lnTo>
                  <a:pt x="5025" y="297392"/>
                </a:lnTo>
                <a:lnTo>
                  <a:pt x="0" y="247523"/>
                </a:lnTo>
                <a:close/>
              </a:path>
            </a:pathLst>
          </a:custGeom>
          <a:ln w="15874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5607" y="4797171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0" y="247522"/>
                </a:moveTo>
                <a:lnTo>
                  <a:pt x="5030" y="197616"/>
                </a:lnTo>
                <a:lnTo>
                  <a:pt x="19458" y="151143"/>
                </a:lnTo>
                <a:lnTo>
                  <a:pt x="42286" y="109097"/>
                </a:lnTo>
                <a:lnTo>
                  <a:pt x="72516" y="72469"/>
                </a:lnTo>
                <a:lnTo>
                  <a:pt x="109153" y="42253"/>
                </a:lnTo>
                <a:lnTo>
                  <a:pt x="151197" y="19440"/>
                </a:lnTo>
                <a:lnTo>
                  <a:pt x="197653" y="5025"/>
                </a:lnTo>
                <a:lnTo>
                  <a:pt x="247523" y="0"/>
                </a:lnTo>
                <a:lnTo>
                  <a:pt x="297392" y="5025"/>
                </a:lnTo>
                <a:lnTo>
                  <a:pt x="343848" y="19440"/>
                </a:lnTo>
                <a:lnTo>
                  <a:pt x="385892" y="42253"/>
                </a:lnTo>
                <a:lnTo>
                  <a:pt x="422528" y="72469"/>
                </a:lnTo>
                <a:lnTo>
                  <a:pt x="452759" y="109097"/>
                </a:lnTo>
                <a:lnTo>
                  <a:pt x="475587" y="151143"/>
                </a:lnTo>
                <a:lnTo>
                  <a:pt x="490015" y="197616"/>
                </a:lnTo>
                <a:lnTo>
                  <a:pt x="495046" y="247522"/>
                </a:lnTo>
                <a:lnTo>
                  <a:pt x="490015" y="297392"/>
                </a:lnTo>
                <a:lnTo>
                  <a:pt x="475587" y="343848"/>
                </a:lnTo>
                <a:lnTo>
                  <a:pt x="452759" y="385892"/>
                </a:lnTo>
                <a:lnTo>
                  <a:pt x="422529" y="422528"/>
                </a:lnTo>
                <a:lnTo>
                  <a:pt x="385892" y="452759"/>
                </a:lnTo>
                <a:lnTo>
                  <a:pt x="343848" y="475587"/>
                </a:lnTo>
                <a:lnTo>
                  <a:pt x="297392" y="490015"/>
                </a:lnTo>
                <a:lnTo>
                  <a:pt x="247523" y="495045"/>
                </a:lnTo>
                <a:lnTo>
                  <a:pt x="197653" y="490015"/>
                </a:lnTo>
                <a:lnTo>
                  <a:pt x="151197" y="475587"/>
                </a:lnTo>
                <a:lnTo>
                  <a:pt x="109153" y="452759"/>
                </a:lnTo>
                <a:lnTo>
                  <a:pt x="72517" y="422528"/>
                </a:lnTo>
                <a:lnTo>
                  <a:pt x="42286" y="385892"/>
                </a:lnTo>
                <a:lnTo>
                  <a:pt x="19458" y="343848"/>
                </a:lnTo>
                <a:lnTo>
                  <a:pt x="5030" y="297392"/>
                </a:lnTo>
                <a:lnTo>
                  <a:pt x="0" y="247522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708396" y="2087879"/>
            <a:ext cx="2077720" cy="3011805"/>
          </a:xfrm>
          <a:custGeom>
            <a:avLst/>
            <a:gdLst/>
            <a:ahLst/>
            <a:cxnLst/>
            <a:rect l="l" t="t" r="r" b="b"/>
            <a:pathLst>
              <a:path w="2077720" h="3011804">
                <a:moveTo>
                  <a:pt x="2015063" y="2965966"/>
                </a:moveTo>
                <a:lnTo>
                  <a:pt x="1967356" y="2992374"/>
                </a:lnTo>
                <a:lnTo>
                  <a:pt x="1965452" y="2999232"/>
                </a:lnTo>
                <a:lnTo>
                  <a:pt x="1968373" y="3004566"/>
                </a:lnTo>
                <a:lnTo>
                  <a:pt x="1971421" y="3009900"/>
                </a:lnTo>
                <a:lnTo>
                  <a:pt x="1978152" y="3011805"/>
                </a:lnTo>
                <a:lnTo>
                  <a:pt x="2058110" y="2967482"/>
                </a:lnTo>
                <a:lnTo>
                  <a:pt x="2054986" y="2967482"/>
                </a:lnTo>
                <a:lnTo>
                  <a:pt x="2028062" y="2966847"/>
                </a:lnTo>
                <a:lnTo>
                  <a:pt x="2015063" y="2965966"/>
                </a:lnTo>
                <a:close/>
              </a:path>
              <a:path w="2077720" h="3011804">
                <a:moveTo>
                  <a:pt x="2033213" y="2955906"/>
                </a:moveTo>
                <a:lnTo>
                  <a:pt x="2015063" y="2965966"/>
                </a:lnTo>
                <a:lnTo>
                  <a:pt x="2028062" y="2966847"/>
                </a:lnTo>
                <a:lnTo>
                  <a:pt x="2054986" y="2967482"/>
                </a:lnTo>
                <a:lnTo>
                  <a:pt x="2055024" y="2965831"/>
                </a:lnTo>
                <a:lnTo>
                  <a:pt x="2049399" y="2965831"/>
                </a:lnTo>
                <a:lnTo>
                  <a:pt x="2033213" y="2955906"/>
                </a:lnTo>
                <a:close/>
              </a:path>
              <a:path w="2077720" h="3011804">
                <a:moveTo>
                  <a:pt x="1980564" y="2897632"/>
                </a:moveTo>
                <a:lnTo>
                  <a:pt x="1973706" y="2899283"/>
                </a:lnTo>
                <a:lnTo>
                  <a:pt x="1967356" y="2909697"/>
                </a:lnTo>
                <a:lnTo>
                  <a:pt x="1969007" y="2916555"/>
                </a:lnTo>
                <a:lnTo>
                  <a:pt x="2013250" y="2943665"/>
                </a:lnTo>
                <a:lnTo>
                  <a:pt x="2029586" y="2944749"/>
                </a:lnTo>
                <a:lnTo>
                  <a:pt x="2055495" y="2945257"/>
                </a:lnTo>
                <a:lnTo>
                  <a:pt x="2054986" y="2967482"/>
                </a:lnTo>
                <a:lnTo>
                  <a:pt x="2058110" y="2967482"/>
                </a:lnTo>
                <a:lnTo>
                  <a:pt x="2077338" y="2956814"/>
                </a:lnTo>
                <a:lnTo>
                  <a:pt x="1980564" y="2897632"/>
                </a:lnTo>
                <a:close/>
              </a:path>
              <a:path w="2077720" h="3011804">
                <a:moveTo>
                  <a:pt x="22225" y="0"/>
                </a:moveTo>
                <a:lnTo>
                  <a:pt x="0" y="381"/>
                </a:lnTo>
                <a:lnTo>
                  <a:pt x="2920" y="139065"/>
                </a:lnTo>
                <a:lnTo>
                  <a:pt x="11811" y="277749"/>
                </a:lnTo>
                <a:lnTo>
                  <a:pt x="26415" y="415925"/>
                </a:lnTo>
                <a:lnTo>
                  <a:pt x="46481" y="553339"/>
                </a:lnTo>
                <a:lnTo>
                  <a:pt x="71881" y="689610"/>
                </a:lnTo>
                <a:lnTo>
                  <a:pt x="102362" y="824484"/>
                </a:lnTo>
                <a:lnTo>
                  <a:pt x="137794" y="957707"/>
                </a:lnTo>
                <a:lnTo>
                  <a:pt x="178053" y="1089152"/>
                </a:lnTo>
                <a:lnTo>
                  <a:pt x="222757" y="1218311"/>
                </a:lnTo>
                <a:lnTo>
                  <a:pt x="271906" y="1345057"/>
                </a:lnTo>
                <a:lnTo>
                  <a:pt x="325119" y="1469009"/>
                </a:lnTo>
                <a:lnTo>
                  <a:pt x="382396" y="1590040"/>
                </a:lnTo>
                <a:lnTo>
                  <a:pt x="443483" y="1707896"/>
                </a:lnTo>
                <a:lnTo>
                  <a:pt x="508126" y="1822196"/>
                </a:lnTo>
                <a:lnTo>
                  <a:pt x="576199" y="1932686"/>
                </a:lnTo>
                <a:lnTo>
                  <a:pt x="647573" y="2039112"/>
                </a:lnTo>
                <a:lnTo>
                  <a:pt x="721867" y="2141220"/>
                </a:lnTo>
                <a:lnTo>
                  <a:pt x="799083" y="2238629"/>
                </a:lnTo>
                <a:lnTo>
                  <a:pt x="879094" y="2331212"/>
                </a:lnTo>
                <a:lnTo>
                  <a:pt x="961389" y="2418715"/>
                </a:lnTo>
                <a:lnTo>
                  <a:pt x="1046099" y="2500757"/>
                </a:lnTo>
                <a:lnTo>
                  <a:pt x="1132967" y="2577211"/>
                </a:lnTo>
                <a:lnTo>
                  <a:pt x="1177162" y="2613279"/>
                </a:lnTo>
                <a:lnTo>
                  <a:pt x="1221739" y="2647696"/>
                </a:lnTo>
                <a:lnTo>
                  <a:pt x="1266825" y="2680589"/>
                </a:lnTo>
                <a:lnTo>
                  <a:pt x="1312290" y="2711831"/>
                </a:lnTo>
                <a:lnTo>
                  <a:pt x="1358137" y="2741549"/>
                </a:lnTo>
                <a:lnTo>
                  <a:pt x="1404365" y="2769616"/>
                </a:lnTo>
                <a:lnTo>
                  <a:pt x="1450975" y="2795905"/>
                </a:lnTo>
                <a:lnTo>
                  <a:pt x="1497837" y="2820543"/>
                </a:lnTo>
                <a:lnTo>
                  <a:pt x="1544954" y="2843276"/>
                </a:lnTo>
                <a:lnTo>
                  <a:pt x="1592452" y="2864358"/>
                </a:lnTo>
                <a:lnTo>
                  <a:pt x="1640204" y="2883535"/>
                </a:lnTo>
                <a:lnTo>
                  <a:pt x="1688083" y="2900934"/>
                </a:lnTo>
                <a:lnTo>
                  <a:pt x="1736217" y="2916301"/>
                </a:lnTo>
                <a:lnTo>
                  <a:pt x="1784477" y="2929763"/>
                </a:lnTo>
                <a:lnTo>
                  <a:pt x="1832990" y="2941320"/>
                </a:lnTo>
                <a:lnTo>
                  <a:pt x="1881631" y="2950845"/>
                </a:lnTo>
                <a:lnTo>
                  <a:pt x="1930400" y="2958211"/>
                </a:lnTo>
                <a:lnTo>
                  <a:pt x="1979295" y="2963545"/>
                </a:lnTo>
                <a:lnTo>
                  <a:pt x="2015063" y="2965966"/>
                </a:lnTo>
                <a:lnTo>
                  <a:pt x="2033213" y="2955906"/>
                </a:lnTo>
                <a:lnTo>
                  <a:pt x="2013250" y="2943665"/>
                </a:lnTo>
                <a:lnTo>
                  <a:pt x="1981707" y="2941574"/>
                </a:lnTo>
                <a:lnTo>
                  <a:pt x="1933702" y="2936240"/>
                </a:lnTo>
                <a:lnTo>
                  <a:pt x="1885950" y="2929001"/>
                </a:lnTo>
                <a:lnTo>
                  <a:pt x="1838198" y="2919603"/>
                </a:lnTo>
                <a:lnTo>
                  <a:pt x="1790446" y="2908427"/>
                </a:lnTo>
                <a:lnTo>
                  <a:pt x="1742948" y="2895092"/>
                </a:lnTo>
                <a:lnTo>
                  <a:pt x="1695703" y="2879979"/>
                </a:lnTo>
                <a:lnTo>
                  <a:pt x="1648459" y="2862961"/>
                </a:lnTo>
                <a:lnTo>
                  <a:pt x="1601343" y="2844038"/>
                </a:lnTo>
                <a:lnTo>
                  <a:pt x="1554733" y="2823337"/>
                </a:lnTo>
                <a:lnTo>
                  <a:pt x="1508125" y="2800731"/>
                </a:lnTo>
                <a:lnTo>
                  <a:pt x="1461897" y="2776601"/>
                </a:lnTo>
                <a:lnTo>
                  <a:pt x="1415923" y="2750566"/>
                </a:lnTo>
                <a:lnTo>
                  <a:pt x="1370202" y="2722880"/>
                </a:lnTo>
                <a:lnTo>
                  <a:pt x="1324863" y="2693543"/>
                </a:lnTo>
                <a:lnTo>
                  <a:pt x="1279905" y="2662682"/>
                </a:lnTo>
                <a:lnTo>
                  <a:pt x="1235328" y="2630043"/>
                </a:lnTo>
                <a:lnTo>
                  <a:pt x="1191132" y="2596007"/>
                </a:lnTo>
                <a:lnTo>
                  <a:pt x="1147572" y="2560574"/>
                </a:lnTo>
                <a:lnTo>
                  <a:pt x="1061593" y="2484755"/>
                </a:lnTo>
                <a:lnTo>
                  <a:pt x="977519" y="2403602"/>
                </a:lnTo>
                <a:lnTo>
                  <a:pt x="895857" y="2316734"/>
                </a:lnTo>
                <a:lnTo>
                  <a:pt x="816609" y="2224786"/>
                </a:lnTo>
                <a:lnTo>
                  <a:pt x="739901" y="2128139"/>
                </a:lnTo>
                <a:lnTo>
                  <a:pt x="665988" y="2026793"/>
                </a:lnTo>
                <a:lnTo>
                  <a:pt x="595121" y="1921002"/>
                </a:lnTo>
                <a:lnTo>
                  <a:pt x="527430" y="1811274"/>
                </a:lnTo>
                <a:lnTo>
                  <a:pt x="463168" y="1697609"/>
                </a:lnTo>
                <a:lnTo>
                  <a:pt x="402463" y="1580642"/>
                </a:lnTo>
                <a:lnTo>
                  <a:pt x="345566" y="1460246"/>
                </a:lnTo>
                <a:lnTo>
                  <a:pt x="292607" y="1337056"/>
                </a:lnTo>
                <a:lnTo>
                  <a:pt x="243839" y="1210945"/>
                </a:lnTo>
                <a:lnTo>
                  <a:pt x="199262" y="1082548"/>
                </a:lnTo>
                <a:lnTo>
                  <a:pt x="159257" y="951992"/>
                </a:lnTo>
                <a:lnTo>
                  <a:pt x="124078" y="819531"/>
                </a:lnTo>
                <a:lnTo>
                  <a:pt x="93725" y="685419"/>
                </a:lnTo>
                <a:lnTo>
                  <a:pt x="68452" y="550037"/>
                </a:lnTo>
                <a:lnTo>
                  <a:pt x="48513" y="413512"/>
                </a:lnTo>
                <a:lnTo>
                  <a:pt x="34036" y="276225"/>
                </a:lnTo>
                <a:lnTo>
                  <a:pt x="25145" y="138557"/>
                </a:lnTo>
                <a:lnTo>
                  <a:pt x="22225" y="0"/>
                </a:lnTo>
                <a:close/>
              </a:path>
              <a:path w="2077720" h="3011804">
                <a:moveTo>
                  <a:pt x="2049906" y="2946654"/>
                </a:moveTo>
                <a:lnTo>
                  <a:pt x="2033213" y="2955906"/>
                </a:lnTo>
                <a:lnTo>
                  <a:pt x="2049399" y="2965831"/>
                </a:lnTo>
                <a:lnTo>
                  <a:pt x="2049906" y="2946654"/>
                </a:lnTo>
                <a:close/>
              </a:path>
              <a:path w="2077720" h="3011804">
                <a:moveTo>
                  <a:pt x="2055463" y="2946654"/>
                </a:moveTo>
                <a:lnTo>
                  <a:pt x="2049906" y="2946654"/>
                </a:lnTo>
                <a:lnTo>
                  <a:pt x="2049399" y="2965831"/>
                </a:lnTo>
                <a:lnTo>
                  <a:pt x="2055024" y="2965831"/>
                </a:lnTo>
                <a:lnTo>
                  <a:pt x="2055463" y="2946654"/>
                </a:lnTo>
                <a:close/>
              </a:path>
              <a:path w="2077720" h="3011804">
                <a:moveTo>
                  <a:pt x="2013250" y="2943665"/>
                </a:moveTo>
                <a:lnTo>
                  <a:pt x="2033213" y="2955906"/>
                </a:lnTo>
                <a:lnTo>
                  <a:pt x="2049906" y="2946654"/>
                </a:lnTo>
                <a:lnTo>
                  <a:pt x="2055463" y="2946654"/>
                </a:lnTo>
                <a:lnTo>
                  <a:pt x="2055495" y="2945257"/>
                </a:lnTo>
                <a:lnTo>
                  <a:pt x="2029586" y="2944749"/>
                </a:lnTo>
                <a:lnTo>
                  <a:pt x="2013250" y="2943665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7949565" y="4909692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15468"/>
            <a:ext cx="7804404" cy="891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7244" y="2068195"/>
            <a:ext cx="4556760" cy="2439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… other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methods</a:t>
            </a:r>
            <a:r>
              <a:rPr dirty="0" sz="1600" spc="-10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 marR="5080" indent="-4572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intReverse(List&lt;Integer&gt; l)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>
                <a:latin typeface="SimSun"/>
                <a:cs typeface="SimSun"/>
              </a:rPr>
              <a:t>Stack&lt;Integer&gt; </a:t>
            </a:r>
            <a:r>
              <a:rPr dirty="0" sz="1600" spc="-5">
                <a:latin typeface="SimSun"/>
                <a:cs typeface="SimSun"/>
              </a:rPr>
              <a:t>s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6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Stack&lt;Integer&gt;();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 marR="214249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.findFirst();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.empty())</a:t>
            </a:r>
            <a:r>
              <a:rPr dirty="0" sz="1600" spc="-14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926465" marR="1483995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s.push(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 spc="-5">
                <a:latin typeface="SimSun"/>
                <a:cs typeface="SimSun"/>
              </a:rPr>
              <a:t>.retrieve()); 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l.remove();</a:t>
            </a:r>
            <a:endParaRPr sz="1600">
              <a:latin typeface="SimSun"/>
              <a:cs typeface="SimSun"/>
            </a:endParaRPr>
          </a:p>
          <a:p>
            <a:pPr marL="469265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4751070"/>
            <a:ext cx="2314575" cy="488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(!s.empty())</a:t>
            </a:r>
            <a:endParaRPr sz="1600">
              <a:latin typeface="SimSun"/>
              <a:cs typeface="SimSun"/>
            </a:endParaRPr>
          </a:p>
          <a:p>
            <a:pPr marL="4699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l.insert(s.pop());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828" y="5238750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40" y="5482538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12405" y="47971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812405" y="42637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12405" y="37303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812405" y="319697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401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49109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126482" y="1668779"/>
            <a:ext cx="1651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56295" y="5486095"/>
            <a:ext cx="1784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5480494" y="1620837"/>
          <a:ext cx="1842135" cy="4483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469"/>
                <a:gridCol w="454469"/>
                <a:gridCol w="454469"/>
                <a:gridCol w="454469"/>
              </a:tblGrid>
              <a:tr h="4320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7382382" y="1668779"/>
            <a:ext cx="2540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56656" y="2836545"/>
            <a:ext cx="254000" cy="2540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2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659246" y="1322705"/>
            <a:ext cx="118110" cy="304800"/>
          </a:xfrm>
          <a:custGeom>
            <a:avLst/>
            <a:gdLst/>
            <a:ahLst/>
            <a:cxnLst/>
            <a:rect l="l" t="t" r="r" b="b"/>
            <a:pathLst>
              <a:path w="118110" h="304800">
                <a:moveTo>
                  <a:pt x="14097" y="188849"/>
                </a:moveTo>
                <a:lnTo>
                  <a:pt x="8127" y="192405"/>
                </a:lnTo>
                <a:lnTo>
                  <a:pt x="2031" y="195961"/>
                </a:lnTo>
                <a:lnTo>
                  <a:pt x="0" y="203708"/>
                </a:lnTo>
                <a:lnTo>
                  <a:pt x="58927" y="304800"/>
                </a:lnTo>
                <a:lnTo>
                  <a:pt x="73585" y="279654"/>
                </a:lnTo>
                <a:lnTo>
                  <a:pt x="46227" y="279654"/>
                </a:lnTo>
                <a:lnTo>
                  <a:pt x="46227" y="232682"/>
                </a:lnTo>
                <a:lnTo>
                  <a:pt x="25400" y="196977"/>
                </a:lnTo>
                <a:lnTo>
                  <a:pt x="21970" y="191008"/>
                </a:lnTo>
                <a:lnTo>
                  <a:pt x="14097" y="188849"/>
                </a:lnTo>
                <a:close/>
              </a:path>
              <a:path w="118110" h="304800">
                <a:moveTo>
                  <a:pt x="46227" y="232682"/>
                </a:moveTo>
                <a:lnTo>
                  <a:pt x="46227" y="279654"/>
                </a:lnTo>
                <a:lnTo>
                  <a:pt x="71627" y="279654"/>
                </a:lnTo>
                <a:lnTo>
                  <a:pt x="71627" y="273177"/>
                </a:lnTo>
                <a:lnTo>
                  <a:pt x="48005" y="273177"/>
                </a:lnTo>
                <a:lnTo>
                  <a:pt x="58927" y="254453"/>
                </a:lnTo>
                <a:lnTo>
                  <a:pt x="46227" y="232682"/>
                </a:lnTo>
                <a:close/>
              </a:path>
              <a:path w="118110" h="304800">
                <a:moveTo>
                  <a:pt x="103758" y="188849"/>
                </a:moveTo>
                <a:lnTo>
                  <a:pt x="95885" y="191008"/>
                </a:lnTo>
                <a:lnTo>
                  <a:pt x="92455" y="196977"/>
                </a:lnTo>
                <a:lnTo>
                  <a:pt x="71627" y="232682"/>
                </a:lnTo>
                <a:lnTo>
                  <a:pt x="71627" y="279654"/>
                </a:lnTo>
                <a:lnTo>
                  <a:pt x="73585" y="279654"/>
                </a:lnTo>
                <a:lnTo>
                  <a:pt x="117855" y="203708"/>
                </a:lnTo>
                <a:lnTo>
                  <a:pt x="115824" y="195961"/>
                </a:lnTo>
                <a:lnTo>
                  <a:pt x="109727" y="192405"/>
                </a:lnTo>
                <a:lnTo>
                  <a:pt x="103758" y="188849"/>
                </a:lnTo>
                <a:close/>
              </a:path>
              <a:path w="118110" h="304800">
                <a:moveTo>
                  <a:pt x="58927" y="254453"/>
                </a:moveTo>
                <a:lnTo>
                  <a:pt x="48005" y="273177"/>
                </a:lnTo>
                <a:lnTo>
                  <a:pt x="69850" y="273177"/>
                </a:lnTo>
                <a:lnTo>
                  <a:pt x="58927" y="254453"/>
                </a:lnTo>
                <a:close/>
              </a:path>
              <a:path w="118110" h="304800">
                <a:moveTo>
                  <a:pt x="71627" y="232682"/>
                </a:moveTo>
                <a:lnTo>
                  <a:pt x="58927" y="254453"/>
                </a:lnTo>
                <a:lnTo>
                  <a:pt x="69850" y="273177"/>
                </a:lnTo>
                <a:lnTo>
                  <a:pt x="71627" y="273177"/>
                </a:lnTo>
                <a:lnTo>
                  <a:pt x="71627" y="232682"/>
                </a:lnTo>
                <a:close/>
              </a:path>
              <a:path w="118110" h="304800">
                <a:moveTo>
                  <a:pt x="71627" y="0"/>
                </a:moveTo>
                <a:lnTo>
                  <a:pt x="46227" y="0"/>
                </a:lnTo>
                <a:lnTo>
                  <a:pt x="46227" y="232682"/>
                </a:lnTo>
                <a:lnTo>
                  <a:pt x="58927" y="254453"/>
                </a:lnTo>
                <a:lnTo>
                  <a:pt x="71627" y="232682"/>
                </a:lnTo>
                <a:lnTo>
                  <a:pt x="71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88340" y="1130172"/>
            <a:ext cx="5106035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200" spc="-5" b="1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Tester</a:t>
            </a:r>
            <a:r>
              <a:rPr dirty="0" sz="1600" spc="-45">
                <a:solidFill>
                  <a:srgbClr val="464646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49565" y="4909692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76717" y="4989448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2"/>
                </a:lnTo>
                <a:lnTo>
                  <a:pt x="108838" y="115950"/>
                </a:lnTo>
                <a:lnTo>
                  <a:pt x="115950" y="103758"/>
                </a:lnTo>
                <a:lnTo>
                  <a:pt x="113918" y="96012"/>
                </a:lnTo>
                <a:lnTo>
                  <a:pt x="72335" y="71755"/>
                </a:lnTo>
                <a:lnTo>
                  <a:pt x="25273" y="71755"/>
                </a:lnTo>
                <a:lnTo>
                  <a:pt x="25273" y="46355"/>
                </a:lnTo>
                <a:lnTo>
                  <a:pt x="72117" y="46355"/>
                </a:lnTo>
                <a:lnTo>
                  <a:pt x="113918" y="21970"/>
                </a:lnTo>
                <a:lnTo>
                  <a:pt x="115950" y="14224"/>
                </a:lnTo>
                <a:lnTo>
                  <a:pt x="112394" y="8127"/>
                </a:lnTo>
                <a:lnTo>
                  <a:pt x="108838" y="2158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273" y="46355"/>
                </a:lnTo>
                <a:lnTo>
                  <a:pt x="25273" y="71755"/>
                </a:lnTo>
                <a:lnTo>
                  <a:pt x="72335" y="71755"/>
                </a:lnTo>
                <a:lnTo>
                  <a:pt x="69287" y="69976"/>
                </a:lnTo>
                <a:lnTo>
                  <a:pt x="31623" y="69976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6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6"/>
                </a:lnTo>
                <a:lnTo>
                  <a:pt x="69287" y="69976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721979" y="4909692"/>
            <a:ext cx="1651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15468"/>
            <a:ext cx="7804404" cy="891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7244" y="2068195"/>
            <a:ext cx="4556760" cy="9759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… other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methods</a:t>
            </a:r>
            <a:r>
              <a:rPr dirty="0" sz="1600" spc="-10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 marR="5080" indent="-4572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intReverse(List&lt;Integer&gt; l)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>
                <a:latin typeface="SimSun"/>
                <a:cs typeface="SimSun"/>
              </a:rPr>
              <a:t>Stack&lt;Integer&gt; </a:t>
            </a:r>
            <a:r>
              <a:rPr dirty="0" sz="1600" spc="-5">
                <a:latin typeface="SimSun"/>
                <a:cs typeface="SimSun"/>
              </a:rPr>
              <a:t>s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6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Stack&lt;Integer&gt;();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3287648"/>
            <a:ext cx="2651760" cy="1219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94690">
              <a:lnSpc>
                <a:spcPct val="100000"/>
              </a:lnSpc>
            </a:pP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.findFirst();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.empty())</a:t>
            </a:r>
            <a:r>
              <a:rPr dirty="0" sz="1600" spc="-14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469900" marR="5080">
              <a:lnSpc>
                <a:spcPct val="100000"/>
              </a:lnSpc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s.push(l.retrieve());  </a:t>
            </a:r>
            <a:r>
              <a:rPr dirty="0" sz="1600">
                <a:latin typeface="SimSun"/>
                <a:cs typeface="SimSun"/>
              </a:rPr>
              <a:t>l.remove();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4751070"/>
            <a:ext cx="2314575" cy="488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(!s.empty())</a:t>
            </a:r>
            <a:endParaRPr sz="1600">
              <a:latin typeface="SimSun"/>
              <a:cs typeface="SimSun"/>
            </a:endParaRPr>
          </a:p>
          <a:p>
            <a:pPr marL="4699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l.insert(s.pop());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7828" y="5238750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40" y="5482538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12405" y="47971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12405" y="42637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812405" y="37303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12405" y="319697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488432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401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401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973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49109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49109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956295" y="5486095"/>
            <a:ext cx="1784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26482" y="1668779"/>
            <a:ext cx="11303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21970" algn="l"/>
                <a:tab pos="989965" algn="l"/>
              </a:tabLst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L	</a:t>
            </a:r>
            <a:r>
              <a:rPr dirty="0" sz="1800" spc="-5">
                <a:latin typeface="Arial"/>
                <a:cs typeface="Arial"/>
              </a:rPr>
              <a:t>2</a:t>
            </a:r>
            <a:r>
              <a:rPr dirty="0" sz="1800" spc="-5">
                <a:latin typeface="Arial"/>
                <a:cs typeface="Arial"/>
              </a:rPr>
              <a:t>	</a:t>
            </a:r>
            <a:r>
              <a:rPr dirty="0" sz="1800" spc="-5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82382" y="1668779"/>
            <a:ext cx="2540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56656" y="2836545"/>
            <a:ext cx="254000" cy="2540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2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59246" y="1322705"/>
            <a:ext cx="118110" cy="304800"/>
          </a:xfrm>
          <a:custGeom>
            <a:avLst/>
            <a:gdLst/>
            <a:ahLst/>
            <a:cxnLst/>
            <a:rect l="l" t="t" r="r" b="b"/>
            <a:pathLst>
              <a:path w="118110" h="304800">
                <a:moveTo>
                  <a:pt x="14097" y="188849"/>
                </a:moveTo>
                <a:lnTo>
                  <a:pt x="8127" y="192405"/>
                </a:lnTo>
                <a:lnTo>
                  <a:pt x="2031" y="195961"/>
                </a:lnTo>
                <a:lnTo>
                  <a:pt x="0" y="203708"/>
                </a:lnTo>
                <a:lnTo>
                  <a:pt x="58927" y="304800"/>
                </a:lnTo>
                <a:lnTo>
                  <a:pt x="73585" y="279654"/>
                </a:lnTo>
                <a:lnTo>
                  <a:pt x="46227" y="279654"/>
                </a:lnTo>
                <a:lnTo>
                  <a:pt x="46227" y="232682"/>
                </a:lnTo>
                <a:lnTo>
                  <a:pt x="25400" y="196977"/>
                </a:lnTo>
                <a:lnTo>
                  <a:pt x="21970" y="191008"/>
                </a:lnTo>
                <a:lnTo>
                  <a:pt x="14097" y="188849"/>
                </a:lnTo>
                <a:close/>
              </a:path>
              <a:path w="118110" h="304800">
                <a:moveTo>
                  <a:pt x="46227" y="232682"/>
                </a:moveTo>
                <a:lnTo>
                  <a:pt x="46227" y="279654"/>
                </a:lnTo>
                <a:lnTo>
                  <a:pt x="71627" y="279654"/>
                </a:lnTo>
                <a:lnTo>
                  <a:pt x="71627" y="273177"/>
                </a:lnTo>
                <a:lnTo>
                  <a:pt x="48005" y="273177"/>
                </a:lnTo>
                <a:lnTo>
                  <a:pt x="58927" y="254453"/>
                </a:lnTo>
                <a:lnTo>
                  <a:pt x="46227" y="232682"/>
                </a:lnTo>
                <a:close/>
              </a:path>
              <a:path w="118110" h="304800">
                <a:moveTo>
                  <a:pt x="103758" y="188849"/>
                </a:moveTo>
                <a:lnTo>
                  <a:pt x="95885" y="191008"/>
                </a:lnTo>
                <a:lnTo>
                  <a:pt x="92455" y="196977"/>
                </a:lnTo>
                <a:lnTo>
                  <a:pt x="71627" y="232682"/>
                </a:lnTo>
                <a:lnTo>
                  <a:pt x="71627" y="279654"/>
                </a:lnTo>
                <a:lnTo>
                  <a:pt x="73585" y="279654"/>
                </a:lnTo>
                <a:lnTo>
                  <a:pt x="117855" y="203708"/>
                </a:lnTo>
                <a:lnTo>
                  <a:pt x="115824" y="195961"/>
                </a:lnTo>
                <a:lnTo>
                  <a:pt x="109727" y="192405"/>
                </a:lnTo>
                <a:lnTo>
                  <a:pt x="103758" y="188849"/>
                </a:lnTo>
                <a:close/>
              </a:path>
              <a:path w="118110" h="304800">
                <a:moveTo>
                  <a:pt x="58927" y="254453"/>
                </a:moveTo>
                <a:lnTo>
                  <a:pt x="48005" y="273177"/>
                </a:lnTo>
                <a:lnTo>
                  <a:pt x="69850" y="273177"/>
                </a:lnTo>
                <a:lnTo>
                  <a:pt x="58927" y="254453"/>
                </a:lnTo>
                <a:close/>
              </a:path>
              <a:path w="118110" h="304800">
                <a:moveTo>
                  <a:pt x="71627" y="232682"/>
                </a:moveTo>
                <a:lnTo>
                  <a:pt x="58927" y="254453"/>
                </a:lnTo>
                <a:lnTo>
                  <a:pt x="69850" y="273177"/>
                </a:lnTo>
                <a:lnTo>
                  <a:pt x="71627" y="273177"/>
                </a:lnTo>
                <a:lnTo>
                  <a:pt x="71627" y="232682"/>
                </a:lnTo>
                <a:close/>
              </a:path>
              <a:path w="118110" h="304800">
                <a:moveTo>
                  <a:pt x="71627" y="0"/>
                </a:moveTo>
                <a:lnTo>
                  <a:pt x="46227" y="0"/>
                </a:lnTo>
                <a:lnTo>
                  <a:pt x="46227" y="232682"/>
                </a:lnTo>
                <a:lnTo>
                  <a:pt x="58927" y="254453"/>
                </a:lnTo>
                <a:lnTo>
                  <a:pt x="71627" y="232682"/>
                </a:lnTo>
                <a:lnTo>
                  <a:pt x="71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88340" y="1130172"/>
            <a:ext cx="5106035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200" spc="-5" b="1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Tester</a:t>
            </a:r>
            <a:r>
              <a:rPr dirty="0" sz="1600" spc="-45">
                <a:solidFill>
                  <a:srgbClr val="464646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49565" y="4909692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71921" y="1592961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0" y="247523"/>
                </a:moveTo>
                <a:lnTo>
                  <a:pt x="5025" y="197653"/>
                </a:lnTo>
                <a:lnTo>
                  <a:pt x="19440" y="151197"/>
                </a:lnTo>
                <a:lnTo>
                  <a:pt x="42253" y="109153"/>
                </a:lnTo>
                <a:lnTo>
                  <a:pt x="72469" y="72517"/>
                </a:lnTo>
                <a:lnTo>
                  <a:pt x="109097" y="42286"/>
                </a:lnTo>
                <a:lnTo>
                  <a:pt x="151143" y="19458"/>
                </a:lnTo>
                <a:lnTo>
                  <a:pt x="197616" y="5030"/>
                </a:lnTo>
                <a:lnTo>
                  <a:pt x="247523" y="0"/>
                </a:lnTo>
                <a:lnTo>
                  <a:pt x="297387" y="5030"/>
                </a:lnTo>
                <a:lnTo>
                  <a:pt x="343828" y="19458"/>
                </a:lnTo>
                <a:lnTo>
                  <a:pt x="385852" y="42286"/>
                </a:lnTo>
                <a:lnTo>
                  <a:pt x="422465" y="72516"/>
                </a:lnTo>
                <a:lnTo>
                  <a:pt x="452672" y="109153"/>
                </a:lnTo>
                <a:lnTo>
                  <a:pt x="475480" y="151197"/>
                </a:lnTo>
                <a:lnTo>
                  <a:pt x="489893" y="197653"/>
                </a:lnTo>
                <a:lnTo>
                  <a:pt x="494918" y="247523"/>
                </a:lnTo>
                <a:lnTo>
                  <a:pt x="489893" y="297392"/>
                </a:lnTo>
                <a:lnTo>
                  <a:pt x="475480" y="343848"/>
                </a:lnTo>
                <a:lnTo>
                  <a:pt x="452672" y="385892"/>
                </a:lnTo>
                <a:lnTo>
                  <a:pt x="422465" y="422528"/>
                </a:lnTo>
                <a:lnTo>
                  <a:pt x="385852" y="452759"/>
                </a:lnTo>
                <a:lnTo>
                  <a:pt x="343828" y="475587"/>
                </a:lnTo>
                <a:lnTo>
                  <a:pt x="297387" y="490015"/>
                </a:lnTo>
                <a:lnTo>
                  <a:pt x="247523" y="495046"/>
                </a:lnTo>
                <a:lnTo>
                  <a:pt x="197616" y="490015"/>
                </a:lnTo>
                <a:lnTo>
                  <a:pt x="151143" y="475587"/>
                </a:lnTo>
                <a:lnTo>
                  <a:pt x="109097" y="452759"/>
                </a:lnTo>
                <a:lnTo>
                  <a:pt x="72469" y="422529"/>
                </a:lnTo>
                <a:lnTo>
                  <a:pt x="42253" y="385892"/>
                </a:lnTo>
                <a:lnTo>
                  <a:pt x="19440" y="343848"/>
                </a:lnTo>
                <a:lnTo>
                  <a:pt x="5025" y="297392"/>
                </a:lnTo>
                <a:lnTo>
                  <a:pt x="0" y="247523"/>
                </a:lnTo>
                <a:close/>
              </a:path>
            </a:pathLst>
          </a:custGeom>
          <a:ln w="15874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5607" y="4284090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0" y="247395"/>
                </a:moveTo>
                <a:lnTo>
                  <a:pt x="5030" y="197531"/>
                </a:lnTo>
                <a:lnTo>
                  <a:pt x="19458" y="151090"/>
                </a:lnTo>
                <a:lnTo>
                  <a:pt x="42286" y="109066"/>
                </a:lnTo>
                <a:lnTo>
                  <a:pt x="72516" y="72453"/>
                </a:lnTo>
                <a:lnTo>
                  <a:pt x="109153" y="42246"/>
                </a:lnTo>
                <a:lnTo>
                  <a:pt x="151197" y="19438"/>
                </a:lnTo>
                <a:lnTo>
                  <a:pt x="197653" y="5025"/>
                </a:lnTo>
                <a:lnTo>
                  <a:pt x="247523" y="0"/>
                </a:lnTo>
                <a:lnTo>
                  <a:pt x="297392" y="5025"/>
                </a:lnTo>
                <a:lnTo>
                  <a:pt x="343848" y="19438"/>
                </a:lnTo>
                <a:lnTo>
                  <a:pt x="385892" y="42246"/>
                </a:lnTo>
                <a:lnTo>
                  <a:pt x="422528" y="72453"/>
                </a:lnTo>
                <a:lnTo>
                  <a:pt x="452759" y="109066"/>
                </a:lnTo>
                <a:lnTo>
                  <a:pt x="475587" y="151090"/>
                </a:lnTo>
                <a:lnTo>
                  <a:pt x="490015" y="197531"/>
                </a:lnTo>
                <a:lnTo>
                  <a:pt x="495046" y="247395"/>
                </a:lnTo>
                <a:lnTo>
                  <a:pt x="490015" y="297302"/>
                </a:lnTo>
                <a:lnTo>
                  <a:pt x="475587" y="343775"/>
                </a:lnTo>
                <a:lnTo>
                  <a:pt x="452759" y="385821"/>
                </a:lnTo>
                <a:lnTo>
                  <a:pt x="422529" y="422449"/>
                </a:lnTo>
                <a:lnTo>
                  <a:pt x="385892" y="452665"/>
                </a:lnTo>
                <a:lnTo>
                  <a:pt x="343848" y="475478"/>
                </a:lnTo>
                <a:lnTo>
                  <a:pt x="297392" y="489893"/>
                </a:lnTo>
                <a:lnTo>
                  <a:pt x="247523" y="494918"/>
                </a:lnTo>
                <a:lnTo>
                  <a:pt x="197653" y="489893"/>
                </a:lnTo>
                <a:lnTo>
                  <a:pt x="151197" y="475478"/>
                </a:lnTo>
                <a:lnTo>
                  <a:pt x="109153" y="452665"/>
                </a:lnTo>
                <a:lnTo>
                  <a:pt x="72517" y="422449"/>
                </a:lnTo>
                <a:lnTo>
                  <a:pt x="42286" y="385821"/>
                </a:lnTo>
                <a:lnTo>
                  <a:pt x="19458" y="343775"/>
                </a:lnTo>
                <a:lnTo>
                  <a:pt x="5030" y="297302"/>
                </a:lnTo>
                <a:lnTo>
                  <a:pt x="0" y="247395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708396" y="2087752"/>
            <a:ext cx="2077720" cy="2499360"/>
          </a:xfrm>
          <a:custGeom>
            <a:avLst/>
            <a:gdLst/>
            <a:ahLst/>
            <a:cxnLst/>
            <a:rect l="l" t="t" r="r" b="b"/>
            <a:pathLst>
              <a:path w="2077720" h="2499360">
                <a:moveTo>
                  <a:pt x="2014824" y="2453382"/>
                </a:moveTo>
                <a:lnTo>
                  <a:pt x="1972818" y="2476881"/>
                </a:lnTo>
                <a:lnTo>
                  <a:pt x="1967483" y="2479802"/>
                </a:lnTo>
                <a:lnTo>
                  <a:pt x="1965578" y="2486660"/>
                </a:lnTo>
                <a:lnTo>
                  <a:pt x="1968627" y="2491994"/>
                </a:lnTo>
                <a:lnTo>
                  <a:pt x="1971548" y="2497328"/>
                </a:lnTo>
                <a:lnTo>
                  <a:pt x="1978278" y="2499233"/>
                </a:lnTo>
                <a:lnTo>
                  <a:pt x="1983739" y="2496312"/>
                </a:lnTo>
                <a:lnTo>
                  <a:pt x="2058301" y="2454529"/>
                </a:lnTo>
                <a:lnTo>
                  <a:pt x="2054986" y="2454529"/>
                </a:lnTo>
                <a:lnTo>
                  <a:pt x="2028189" y="2454148"/>
                </a:lnTo>
                <a:lnTo>
                  <a:pt x="2014824" y="2453382"/>
                </a:lnTo>
                <a:close/>
              </a:path>
              <a:path w="2077720" h="2499360">
                <a:moveTo>
                  <a:pt x="2033218" y="2443092"/>
                </a:moveTo>
                <a:lnTo>
                  <a:pt x="2014824" y="2453382"/>
                </a:lnTo>
                <a:lnTo>
                  <a:pt x="2028189" y="2454148"/>
                </a:lnTo>
                <a:lnTo>
                  <a:pt x="2054986" y="2454529"/>
                </a:lnTo>
                <a:lnTo>
                  <a:pt x="2055021" y="2453005"/>
                </a:lnTo>
                <a:lnTo>
                  <a:pt x="2049526" y="2453005"/>
                </a:lnTo>
                <a:lnTo>
                  <a:pt x="2033218" y="2443092"/>
                </a:lnTo>
                <a:close/>
              </a:path>
              <a:path w="2077720" h="2499360">
                <a:moveTo>
                  <a:pt x="1980310" y="2384933"/>
                </a:moveTo>
                <a:lnTo>
                  <a:pt x="1973579" y="2386711"/>
                </a:lnTo>
                <a:lnTo>
                  <a:pt x="1970404" y="2391918"/>
                </a:lnTo>
                <a:lnTo>
                  <a:pt x="1967102" y="2397125"/>
                </a:lnTo>
                <a:lnTo>
                  <a:pt x="1968880" y="2403983"/>
                </a:lnTo>
                <a:lnTo>
                  <a:pt x="2013374" y="2431029"/>
                </a:lnTo>
                <a:lnTo>
                  <a:pt x="2029459" y="2431923"/>
                </a:lnTo>
                <a:lnTo>
                  <a:pt x="2055495" y="2432304"/>
                </a:lnTo>
                <a:lnTo>
                  <a:pt x="2054986" y="2454529"/>
                </a:lnTo>
                <a:lnTo>
                  <a:pt x="2058301" y="2454529"/>
                </a:lnTo>
                <a:lnTo>
                  <a:pt x="2077338" y="2443861"/>
                </a:lnTo>
                <a:lnTo>
                  <a:pt x="1985645" y="2388235"/>
                </a:lnTo>
                <a:lnTo>
                  <a:pt x="1980310" y="2384933"/>
                </a:lnTo>
                <a:close/>
              </a:path>
              <a:path w="2077720" h="2499360">
                <a:moveTo>
                  <a:pt x="22225" y="0"/>
                </a:moveTo>
                <a:lnTo>
                  <a:pt x="0" y="635"/>
                </a:lnTo>
                <a:lnTo>
                  <a:pt x="2920" y="115062"/>
                </a:lnTo>
                <a:lnTo>
                  <a:pt x="11811" y="229997"/>
                </a:lnTo>
                <a:lnTo>
                  <a:pt x="26415" y="344297"/>
                </a:lnTo>
                <a:lnTo>
                  <a:pt x="46481" y="457962"/>
                </a:lnTo>
                <a:lnTo>
                  <a:pt x="72008" y="570864"/>
                </a:lnTo>
                <a:lnTo>
                  <a:pt x="102488" y="682498"/>
                </a:lnTo>
                <a:lnTo>
                  <a:pt x="137921" y="792734"/>
                </a:lnTo>
                <a:lnTo>
                  <a:pt x="178180" y="901446"/>
                </a:lnTo>
                <a:lnTo>
                  <a:pt x="223012" y="1008252"/>
                </a:lnTo>
                <a:lnTo>
                  <a:pt x="272161" y="1113155"/>
                </a:lnTo>
                <a:lnTo>
                  <a:pt x="325500" y="1215771"/>
                </a:lnTo>
                <a:lnTo>
                  <a:pt x="382777" y="1315847"/>
                </a:lnTo>
                <a:lnTo>
                  <a:pt x="443864" y="1413383"/>
                </a:lnTo>
                <a:lnTo>
                  <a:pt x="508634" y="1507871"/>
                </a:lnTo>
                <a:lnTo>
                  <a:pt x="576706" y="1599311"/>
                </a:lnTo>
                <a:lnTo>
                  <a:pt x="648207" y="1687195"/>
                </a:lnTo>
                <a:lnTo>
                  <a:pt x="722502" y="1771650"/>
                </a:lnTo>
                <a:lnTo>
                  <a:pt x="799846" y="1852295"/>
                </a:lnTo>
                <a:lnTo>
                  <a:pt x="879728" y="1928876"/>
                </a:lnTo>
                <a:lnTo>
                  <a:pt x="962151" y="2001139"/>
                </a:lnTo>
                <a:lnTo>
                  <a:pt x="1046987" y="2069084"/>
                </a:lnTo>
                <a:lnTo>
                  <a:pt x="1133728" y="2132203"/>
                </a:lnTo>
                <a:lnTo>
                  <a:pt x="1222502" y="2190369"/>
                </a:lnTo>
                <a:lnTo>
                  <a:pt x="1312926" y="2243455"/>
                </a:lnTo>
                <a:lnTo>
                  <a:pt x="1405001" y="2291080"/>
                </a:lnTo>
                <a:lnTo>
                  <a:pt x="1498473" y="2333244"/>
                </a:lnTo>
                <a:lnTo>
                  <a:pt x="1592960" y="2369312"/>
                </a:lnTo>
                <a:lnTo>
                  <a:pt x="1640839" y="2385314"/>
                </a:lnTo>
                <a:lnTo>
                  <a:pt x="1688719" y="2399665"/>
                </a:lnTo>
                <a:lnTo>
                  <a:pt x="1736725" y="2412365"/>
                </a:lnTo>
                <a:lnTo>
                  <a:pt x="1784984" y="2423414"/>
                </a:lnTo>
                <a:lnTo>
                  <a:pt x="1833499" y="2432939"/>
                </a:lnTo>
                <a:lnTo>
                  <a:pt x="1882012" y="2440813"/>
                </a:lnTo>
                <a:lnTo>
                  <a:pt x="1930653" y="2447036"/>
                </a:lnTo>
                <a:lnTo>
                  <a:pt x="1979422" y="2451354"/>
                </a:lnTo>
                <a:lnTo>
                  <a:pt x="2014824" y="2453382"/>
                </a:lnTo>
                <a:lnTo>
                  <a:pt x="2033218" y="2443092"/>
                </a:lnTo>
                <a:lnTo>
                  <a:pt x="2013374" y="2431029"/>
                </a:lnTo>
                <a:lnTo>
                  <a:pt x="1981453" y="2429256"/>
                </a:lnTo>
                <a:lnTo>
                  <a:pt x="1933448" y="2424938"/>
                </a:lnTo>
                <a:lnTo>
                  <a:pt x="1885569" y="2418842"/>
                </a:lnTo>
                <a:lnTo>
                  <a:pt x="1837689" y="2411095"/>
                </a:lnTo>
                <a:lnTo>
                  <a:pt x="1789937" y="2401824"/>
                </a:lnTo>
                <a:lnTo>
                  <a:pt x="1742439" y="2390775"/>
                </a:lnTo>
                <a:lnTo>
                  <a:pt x="1695069" y="2378329"/>
                </a:lnTo>
                <a:lnTo>
                  <a:pt x="1647825" y="2364232"/>
                </a:lnTo>
                <a:lnTo>
                  <a:pt x="1600834" y="2348611"/>
                </a:lnTo>
                <a:lnTo>
                  <a:pt x="1507489" y="2312924"/>
                </a:lnTo>
                <a:lnTo>
                  <a:pt x="1415160" y="2271395"/>
                </a:lnTo>
                <a:lnTo>
                  <a:pt x="1324228" y="2224278"/>
                </a:lnTo>
                <a:lnTo>
                  <a:pt x="1234694" y="2171827"/>
                </a:lnTo>
                <a:lnTo>
                  <a:pt x="1146809" y="2114296"/>
                </a:lnTo>
                <a:lnTo>
                  <a:pt x="1060830" y="2051685"/>
                </a:lnTo>
                <a:lnTo>
                  <a:pt x="976756" y="1984502"/>
                </a:lnTo>
                <a:lnTo>
                  <a:pt x="895096" y="1912874"/>
                </a:lnTo>
                <a:lnTo>
                  <a:pt x="815848" y="1836928"/>
                </a:lnTo>
                <a:lnTo>
                  <a:pt x="739266" y="1757045"/>
                </a:lnTo>
                <a:lnTo>
                  <a:pt x="665352" y="1673225"/>
                </a:lnTo>
                <a:lnTo>
                  <a:pt x="594487" y="1585976"/>
                </a:lnTo>
                <a:lnTo>
                  <a:pt x="526923" y="1495298"/>
                </a:lnTo>
                <a:lnTo>
                  <a:pt x="462788" y="1401572"/>
                </a:lnTo>
                <a:lnTo>
                  <a:pt x="402081" y="1304798"/>
                </a:lnTo>
                <a:lnTo>
                  <a:pt x="345186" y="1205484"/>
                </a:lnTo>
                <a:lnTo>
                  <a:pt x="292353" y="1103757"/>
                </a:lnTo>
                <a:lnTo>
                  <a:pt x="243586" y="999617"/>
                </a:lnTo>
                <a:lnTo>
                  <a:pt x="199008" y="893699"/>
                </a:lnTo>
                <a:lnTo>
                  <a:pt x="159130" y="785876"/>
                </a:lnTo>
                <a:lnTo>
                  <a:pt x="123951" y="676656"/>
                </a:lnTo>
                <a:lnTo>
                  <a:pt x="93599" y="565912"/>
                </a:lnTo>
                <a:lnTo>
                  <a:pt x="68452" y="454151"/>
                </a:lnTo>
                <a:lnTo>
                  <a:pt x="48513" y="341502"/>
                </a:lnTo>
                <a:lnTo>
                  <a:pt x="33908" y="228219"/>
                </a:lnTo>
                <a:lnTo>
                  <a:pt x="25145" y="114554"/>
                </a:lnTo>
                <a:lnTo>
                  <a:pt x="22225" y="0"/>
                </a:lnTo>
                <a:close/>
              </a:path>
              <a:path w="2077720" h="2499360">
                <a:moveTo>
                  <a:pt x="2049779" y="2433828"/>
                </a:moveTo>
                <a:lnTo>
                  <a:pt x="2033218" y="2443092"/>
                </a:lnTo>
                <a:lnTo>
                  <a:pt x="2049526" y="2453005"/>
                </a:lnTo>
                <a:lnTo>
                  <a:pt x="2049779" y="2433828"/>
                </a:lnTo>
                <a:close/>
              </a:path>
              <a:path w="2077720" h="2499360">
                <a:moveTo>
                  <a:pt x="2055460" y="2433828"/>
                </a:moveTo>
                <a:lnTo>
                  <a:pt x="2049779" y="2433828"/>
                </a:lnTo>
                <a:lnTo>
                  <a:pt x="2049526" y="2453005"/>
                </a:lnTo>
                <a:lnTo>
                  <a:pt x="2055021" y="2453005"/>
                </a:lnTo>
                <a:lnTo>
                  <a:pt x="2055460" y="2433828"/>
                </a:lnTo>
                <a:close/>
              </a:path>
              <a:path w="2077720" h="2499360">
                <a:moveTo>
                  <a:pt x="2013374" y="2431029"/>
                </a:moveTo>
                <a:lnTo>
                  <a:pt x="2033218" y="2443092"/>
                </a:lnTo>
                <a:lnTo>
                  <a:pt x="2049779" y="2433828"/>
                </a:lnTo>
                <a:lnTo>
                  <a:pt x="2055460" y="2433828"/>
                </a:lnTo>
                <a:lnTo>
                  <a:pt x="2055495" y="2432304"/>
                </a:lnTo>
                <a:lnTo>
                  <a:pt x="2029459" y="2431923"/>
                </a:lnTo>
                <a:lnTo>
                  <a:pt x="2013374" y="2431029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7967598" y="4378452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276717" y="4485385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2"/>
                </a:lnTo>
                <a:lnTo>
                  <a:pt x="108838" y="115950"/>
                </a:lnTo>
                <a:lnTo>
                  <a:pt x="115950" y="103758"/>
                </a:lnTo>
                <a:lnTo>
                  <a:pt x="113918" y="96012"/>
                </a:lnTo>
                <a:lnTo>
                  <a:pt x="72335" y="71755"/>
                </a:lnTo>
                <a:lnTo>
                  <a:pt x="25273" y="71755"/>
                </a:lnTo>
                <a:lnTo>
                  <a:pt x="25273" y="46355"/>
                </a:lnTo>
                <a:lnTo>
                  <a:pt x="72117" y="46355"/>
                </a:lnTo>
                <a:lnTo>
                  <a:pt x="113918" y="21970"/>
                </a:lnTo>
                <a:lnTo>
                  <a:pt x="115950" y="14224"/>
                </a:lnTo>
                <a:lnTo>
                  <a:pt x="112394" y="8127"/>
                </a:lnTo>
                <a:lnTo>
                  <a:pt x="108838" y="2158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273" y="46355"/>
                </a:lnTo>
                <a:lnTo>
                  <a:pt x="25273" y="71755"/>
                </a:lnTo>
                <a:lnTo>
                  <a:pt x="72335" y="71755"/>
                </a:lnTo>
                <a:lnTo>
                  <a:pt x="69287" y="69976"/>
                </a:lnTo>
                <a:lnTo>
                  <a:pt x="31623" y="69976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6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6"/>
                </a:lnTo>
                <a:lnTo>
                  <a:pt x="69287" y="69976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8721979" y="4405629"/>
            <a:ext cx="1651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15468"/>
            <a:ext cx="7804404" cy="891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7244" y="2068195"/>
            <a:ext cx="4556760" cy="9759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… other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methods</a:t>
            </a:r>
            <a:r>
              <a:rPr dirty="0" sz="1600" spc="-10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 marR="5080" indent="-4572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intReverse(List&lt;Integer&gt; l)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>
                <a:latin typeface="SimSun"/>
                <a:cs typeface="SimSun"/>
              </a:rPr>
              <a:t>Stack&lt;Integer&gt; </a:t>
            </a:r>
            <a:r>
              <a:rPr dirty="0" sz="1600" spc="-5">
                <a:latin typeface="SimSun"/>
                <a:cs typeface="SimSun"/>
              </a:rPr>
              <a:t>s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6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Stack&lt;Integer&gt;();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3287648"/>
            <a:ext cx="2620645" cy="1219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62940">
              <a:lnSpc>
                <a:spcPct val="100000"/>
              </a:lnSpc>
            </a:pP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.findFirst();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.empty())</a:t>
            </a:r>
            <a:r>
              <a:rPr dirty="0" sz="1600" spc="-14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469900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s.push(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 spc="-5">
                <a:latin typeface="SimSun"/>
                <a:cs typeface="SimSun"/>
              </a:rPr>
              <a:t>.retrieve()); 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l.remove();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4751070"/>
            <a:ext cx="2314575" cy="488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(!s.empty())</a:t>
            </a:r>
            <a:endParaRPr sz="1600">
              <a:latin typeface="SimSun"/>
              <a:cs typeface="SimSun"/>
            </a:endParaRPr>
          </a:p>
          <a:p>
            <a:pPr marL="4699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l.insert(s.pop());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7828" y="5238750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40" y="5482538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12405" y="47971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12405" y="42637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812405" y="37303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12405" y="319697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401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49109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126482" y="1668779"/>
            <a:ext cx="1651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56295" y="5486095"/>
            <a:ext cx="1784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480494" y="1620837"/>
          <a:ext cx="1842135" cy="4483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469"/>
                <a:gridCol w="454469"/>
                <a:gridCol w="454469"/>
                <a:gridCol w="454469"/>
              </a:tblGrid>
              <a:tr h="4320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7382382" y="1668779"/>
            <a:ext cx="2540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56656" y="2836545"/>
            <a:ext cx="254000" cy="2540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2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59246" y="1322705"/>
            <a:ext cx="118110" cy="304800"/>
          </a:xfrm>
          <a:custGeom>
            <a:avLst/>
            <a:gdLst/>
            <a:ahLst/>
            <a:cxnLst/>
            <a:rect l="l" t="t" r="r" b="b"/>
            <a:pathLst>
              <a:path w="118110" h="304800">
                <a:moveTo>
                  <a:pt x="14097" y="188849"/>
                </a:moveTo>
                <a:lnTo>
                  <a:pt x="8127" y="192405"/>
                </a:lnTo>
                <a:lnTo>
                  <a:pt x="2031" y="195961"/>
                </a:lnTo>
                <a:lnTo>
                  <a:pt x="0" y="203708"/>
                </a:lnTo>
                <a:lnTo>
                  <a:pt x="58927" y="304800"/>
                </a:lnTo>
                <a:lnTo>
                  <a:pt x="73585" y="279654"/>
                </a:lnTo>
                <a:lnTo>
                  <a:pt x="46227" y="279654"/>
                </a:lnTo>
                <a:lnTo>
                  <a:pt x="46227" y="232682"/>
                </a:lnTo>
                <a:lnTo>
                  <a:pt x="25400" y="196977"/>
                </a:lnTo>
                <a:lnTo>
                  <a:pt x="21970" y="191008"/>
                </a:lnTo>
                <a:lnTo>
                  <a:pt x="14097" y="188849"/>
                </a:lnTo>
                <a:close/>
              </a:path>
              <a:path w="118110" h="304800">
                <a:moveTo>
                  <a:pt x="46227" y="232682"/>
                </a:moveTo>
                <a:lnTo>
                  <a:pt x="46227" y="279654"/>
                </a:lnTo>
                <a:lnTo>
                  <a:pt x="71627" y="279654"/>
                </a:lnTo>
                <a:lnTo>
                  <a:pt x="71627" y="273177"/>
                </a:lnTo>
                <a:lnTo>
                  <a:pt x="48005" y="273177"/>
                </a:lnTo>
                <a:lnTo>
                  <a:pt x="58927" y="254453"/>
                </a:lnTo>
                <a:lnTo>
                  <a:pt x="46227" y="232682"/>
                </a:lnTo>
                <a:close/>
              </a:path>
              <a:path w="118110" h="304800">
                <a:moveTo>
                  <a:pt x="103758" y="188849"/>
                </a:moveTo>
                <a:lnTo>
                  <a:pt x="95885" y="191008"/>
                </a:lnTo>
                <a:lnTo>
                  <a:pt x="92455" y="196977"/>
                </a:lnTo>
                <a:lnTo>
                  <a:pt x="71627" y="232682"/>
                </a:lnTo>
                <a:lnTo>
                  <a:pt x="71627" y="279654"/>
                </a:lnTo>
                <a:lnTo>
                  <a:pt x="73585" y="279654"/>
                </a:lnTo>
                <a:lnTo>
                  <a:pt x="117855" y="203708"/>
                </a:lnTo>
                <a:lnTo>
                  <a:pt x="115824" y="195961"/>
                </a:lnTo>
                <a:lnTo>
                  <a:pt x="109727" y="192405"/>
                </a:lnTo>
                <a:lnTo>
                  <a:pt x="103758" y="188849"/>
                </a:lnTo>
                <a:close/>
              </a:path>
              <a:path w="118110" h="304800">
                <a:moveTo>
                  <a:pt x="58927" y="254453"/>
                </a:moveTo>
                <a:lnTo>
                  <a:pt x="48005" y="273177"/>
                </a:lnTo>
                <a:lnTo>
                  <a:pt x="69850" y="273177"/>
                </a:lnTo>
                <a:lnTo>
                  <a:pt x="58927" y="254453"/>
                </a:lnTo>
                <a:close/>
              </a:path>
              <a:path w="118110" h="304800">
                <a:moveTo>
                  <a:pt x="71627" y="232682"/>
                </a:moveTo>
                <a:lnTo>
                  <a:pt x="58927" y="254453"/>
                </a:lnTo>
                <a:lnTo>
                  <a:pt x="69850" y="273177"/>
                </a:lnTo>
                <a:lnTo>
                  <a:pt x="71627" y="273177"/>
                </a:lnTo>
                <a:lnTo>
                  <a:pt x="71627" y="232682"/>
                </a:lnTo>
                <a:close/>
              </a:path>
              <a:path w="118110" h="304800">
                <a:moveTo>
                  <a:pt x="71627" y="0"/>
                </a:moveTo>
                <a:lnTo>
                  <a:pt x="46227" y="0"/>
                </a:lnTo>
                <a:lnTo>
                  <a:pt x="46227" y="232682"/>
                </a:lnTo>
                <a:lnTo>
                  <a:pt x="58927" y="254453"/>
                </a:lnTo>
                <a:lnTo>
                  <a:pt x="71627" y="232682"/>
                </a:lnTo>
                <a:lnTo>
                  <a:pt x="71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88340" y="1130172"/>
            <a:ext cx="5106035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200" spc="-5" b="1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Tester</a:t>
            </a:r>
            <a:r>
              <a:rPr dirty="0" sz="1600" spc="-45">
                <a:solidFill>
                  <a:srgbClr val="464646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49565" y="4909692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67598" y="4378452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276717" y="4485385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2"/>
                </a:lnTo>
                <a:lnTo>
                  <a:pt x="108838" y="115950"/>
                </a:lnTo>
                <a:lnTo>
                  <a:pt x="115950" y="103758"/>
                </a:lnTo>
                <a:lnTo>
                  <a:pt x="113918" y="96012"/>
                </a:lnTo>
                <a:lnTo>
                  <a:pt x="72335" y="71755"/>
                </a:lnTo>
                <a:lnTo>
                  <a:pt x="25273" y="71755"/>
                </a:lnTo>
                <a:lnTo>
                  <a:pt x="25273" y="46355"/>
                </a:lnTo>
                <a:lnTo>
                  <a:pt x="72117" y="46355"/>
                </a:lnTo>
                <a:lnTo>
                  <a:pt x="113918" y="21970"/>
                </a:lnTo>
                <a:lnTo>
                  <a:pt x="115950" y="14224"/>
                </a:lnTo>
                <a:lnTo>
                  <a:pt x="112394" y="8127"/>
                </a:lnTo>
                <a:lnTo>
                  <a:pt x="108838" y="2158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273" y="46355"/>
                </a:lnTo>
                <a:lnTo>
                  <a:pt x="25273" y="71755"/>
                </a:lnTo>
                <a:lnTo>
                  <a:pt x="72335" y="71755"/>
                </a:lnTo>
                <a:lnTo>
                  <a:pt x="69287" y="69976"/>
                </a:lnTo>
                <a:lnTo>
                  <a:pt x="31623" y="69976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6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6"/>
                </a:lnTo>
                <a:lnTo>
                  <a:pt x="69287" y="69976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8721979" y="4405629"/>
            <a:ext cx="1651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15468"/>
            <a:ext cx="7804404" cy="891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7244" y="2068195"/>
            <a:ext cx="4556760" cy="9759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… other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methods</a:t>
            </a:r>
            <a:r>
              <a:rPr dirty="0" sz="1600" spc="-10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 marR="5080" indent="-4572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intReverse(List&lt;Integer&gt; l)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>
                <a:latin typeface="SimSun"/>
                <a:cs typeface="SimSun"/>
              </a:rPr>
              <a:t>Stack&lt;Integer&gt; </a:t>
            </a:r>
            <a:r>
              <a:rPr dirty="0" sz="1600" spc="-5">
                <a:latin typeface="SimSun"/>
                <a:cs typeface="SimSun"/>
              </a:rPr>
              <a:t>s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6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Stack&lt;Integer&gt;();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3287648"/>
            <a:ext cx="2651760" cy="1219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94690">
              <a:lnSpc>
                <a:spcPct val="100000"/>
              </a:lnSpc>
            </a:pP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.findFirst();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.empty())</a:t>
            </a:r>
            <a:r>
              <a:rPr dirty="0" sz="1600" spc="-14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469900" marR="5080">
              <a:lnSpc>
                <a:spcPct val="100000"/>
              </a:lnSpc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s.push(l.retrieve());  </a:t>
            </a:r>
            <a:r>
              <a:rPr dirty="0" sz="1600">
                <a:latin typeface="SimSun"/>
                <a:cs typeface="SimSun"/>
              </a:rPr>
              <a:t>l.remove();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4751070"/>
            <a:ext cx="2314575" cy="488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(!s.empty())</a:t>
            </a:r>
            <a:endParaRPr sz="1600">
              <a:latin typeface="SimSun"/>
              <a:cs typeface="SimSun"/>
            </a:endParaRPr>
          </a:p>
          <a:p>
            <a:pPr marL="4699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l.insert(s.pop());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7828" y="5238750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40" y="5482538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12405" y="47971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12405" y="42637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812405" y="37303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12405" y="319697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488432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401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401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973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49109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49109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956295" y="5486095"/>
            <a:ext cx="1784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26482" y="1668779"/>
            <a:ext cx="66230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21970" algn="l"/>
              </a:tabLst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L	</a:t>
            </a:r>
            <a:r>
              <a:rPr dirty="0" sz="1800" spc="-5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82382" y="1668779"/>
            <a:ext cx="2540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56656" y="2836545"/>
            <a:ext cx="254000" cy="2540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2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59246" y="1322705"/>
            <a:ext cx="118110" cy="304800"/>
          </a:xfrm>
          <a:custGeom>
            <a:avLst/>
            <a:gdLst/>
            <a:ahLst/>
            <a:cxnLst/>
            <a:rect l="l" t="t" r="r" b="b"/>
            <a:pathLst>
              <a:path w="118110" h="304800">
                <a:moveTo>
                  <a:pt x="14097" y="188849"/>
                </a:moveTo>
                <a:lnTo>
                  <a:pt x="8127" y="192405"/>
                </a:lnTo>
                <a:lnTo>
                  <a:pt x="2031" y="195961"/>
                </a:lnTo>
                <a:lnTo>
                  <a:pt x="0" y="203708"/>
                </a:lnTo>
                <a:lnTo>
                  <a:pt x="58927" y="304800"/>
                </a:lnTo>
                <a:lnTo>
                  <a:pt x="73585" y="279654"/>
                </a:lnTo>
                <a:lnTo>
                  <a:pt x="46227" y="279654"/>
                </a:lnTo>
                <a:lnTo>
                  <a:pt x="46227" y="232682"/>
                </a:lnTo>
                <a:lnTo>
                  <a:pt x="25400" y="196977"/>
                </a:lnTo>
                <a:lnTo>
                  <a:pt x="21970" y="191008"/>
                </a:lnTo>
                <a:lnTo>
                  <a:pt x="14097" y="188849"/>
                </a:lnTo>
                <a:close/>
              </a:path>
              <a:path w="118110" h="304800">
                <a:moveTo>
                  <a:pt x="46227" y="232682"/>
                </a:moveTo>
                <a:lnTo>
                  <a:pt x="46227" y="279654"/>
                </a:lnTo>
                <a:lnTo>
                  <a:pt x="71627" y="279654"/>
                </a:lnTo>
                <a:lnTo>
                  <a:pt x="71627" y="273177"/>
                </a:lnTo>
                <a:lnTo>
                  <a:pt x="48005" y="273177"/>
                </a:lnTo>
                <a:lnTo>
                  <a:pt x="58927" y="254453"/>
                </a:lnTo>
                <a:lnTo>
                  <a:pt x="46227" y="232682"/>
                </a:lnTo>
                <a:close/>
              </a:path>
              <a:path w="118110" h="304800">
                <a:moveTo>
                  <a:pt x="103758" y="188849"/>
                </a:moveTo>
                <a:lnTo>
                  <a:pt x="95885" y="191008"/>
                </a:lnTo>
                <a:lnTo>
                  <a:pt x="92455" y="196977"/>
                </a:lnTo>
                <a:lnTo>
                  <a:pt x="71627" y="232682"/>
                </a:lnTo>
                <a:lnTo>
                  <a:pt x="71627" y="279654"/>
                </a:lnTo>
                <a:lnTo>
                  <a:pt x="73585" y="279654"/>
                </a:lnTo>
                <a:lnTo>
                  <a:pt x="117855" y="203708"/>
                </a:lnTo>
                <a:lnTo>
                  <a:pt x="115824" y="195961"/>
                </a:lnTo>
                <a:lnTo>
                  <a:pt x="109727" y="192405"/>
                </a:lnTo>
                <a:lnTo>
                  <a:pt x="103758" y="188849"/>
                </a:lnTo>
                <a:close/>
              </a:path>
              <a:path w="118110" h="304800">
                <a:moveTo>
                  <a:pt x="58927" y="254453"/>
                </a:moveTo>
                <a:lnTo>
                  <a:pt x="48005" y="273177"/>
                </a:lnTo>
                <a:lnTo>
                  <a:pt x="69850" y="273177"/>
                </a:lnTo>
                <a:lnTo>
                  <a:pt x="58927" y="254453"/>
                </a:lnTo>
                <a:close/>
              </a:path>
              <a:path w="118110" h="304800">
                <a:moveTo>
                  <a:pt x="71627" y="232682"/>
                </a:moveTo>
                <a:lnTo>
                  <a:pt x="58927" y="254453"/>
                </a:lnTo>
                <a:lnTo>
                  <a:pt x="69850" y="273177"/>
                </a:lnTo>
                <a:lnTo>
                  <a:pt x="71627" y="273177"/>
                </a:lnTo>
                <a:lnTo>
                  <a:pt x="71627" y="232682"/>
                </a:lnTo>
                <a:close/>
              </a:path>
              <a:path w="118110" h="304800">
                <a:moveTo>
                  <a:pt x="71627" y="0"/>
                </a:moveTo>
                <a:lnTo>
                  <a:pt x="46227" y="0"/>
                </a:lnTo>
                <a:lnTo>
                  <a:pt x="46227" y="232682"/>
                </a:lnTo>
                <a:lnTo>
                  <a:pt x="58927" y="254453"/>
                </a:lnTo>
                <a:lnTo>
                  <a:pt x="71627" y="232682"/>
                </a:lnTo>
                <a:lnTo>
                  <a:pt x="71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88340" y="1130172"/>
            <a:ext cx="5106035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200" spc="-5" b="1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Tester</a:t>
            </a:r>
            <a:r>
              <a:rPr dirty="0" sz="1600" spc="-45">
                <a:solidFill>
                  <a:srgbClr val="464646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49565" y="4909692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67598" y="4378452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471921" y="1592961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0" y="247523"/>
                </a:moveTo>
                <a:lnTo>
                  <a:pt x="5025" y="197653"/>
                </a:lnTo>
                <a:lnTo>
                  <a:pt x="19440" y="151197"/>
                </a:lnTo>
                <a:lnTo>
                  <a:pt x="42253" y="109153"/>
                </a:lnTo>
                <a:lnTo>
                  <a:pt x="72469" y="72517"/>
                </a:lnTo>
                <a:lnTo>
                  <a:pt x="109097" y="42286"/>
                </a:lnTo>
                <a:lnTo>
                  <a:pt x="151143" y="19458"/>
                </a:lnTo>
                <a:lnTo>
                  <a:pt x="197616" y="5030"/>
                </a:lnTo>
                <a:lnTo>
                  <a:pt x="247523" y="0"/>
                </a:lnTo>
                <a:lnTo>
                  <a:pt x="297387" y="5030"/>
                </a:lnTo>
                <a:lnTo>
                  <a:pt x="343828" y="19458"/>
                </a:lnTo>
                <a:lnTo>
                  <a:pt x="385852" y="42286"/>
                </a:lnTo>
                <a:lnTo>
                  <a:pt x="422465" y="72516"/>
                </a:lnTo>
                <a:lnTo>
                  <a:pt x="452672" y="109153"/>
                </a:lnTo>
                <a:lnTo>
                  <a:pt x="475480" y="151197"/>
                </a:lnTo>
                <a:lnTo>
                  <a:pt x="489893" y="197653"/>
                </a:lnTo>
                <a:lnTo>
                  <a:pt x="494918" y="247523"/>
                </a:lnTo>
                <a:lnTo>
                  <a:pt x="489893" y="297392"/>
                </a:lnTo>
                <a:lnTo>
                  <a:pt x="475480" y="343848"/>
                </a:lnTo>
                <a:lnTo>
                  <a:pt x="452672" y="385892"/>
                </a:lnTo>
                <a:lnTo>
                  <a:pt x="422465" y="422528"/>
                </a:lnTo>
                <a:lnTo>
                  <a:pt x="385852" y="452759"/>
                </a:lnTo>
                <a:lnTo>
                  <a:pt x="343828" y="475587"/>
                </a:lnTo>
                <a:lnTo>
                  <a:pt x="297387" y="490015"/>
                </a:lnTo>
                <a:lnTo>
                  <a:pt x="247523" y="495046"/>
                </a:lnTo>
                <a:lnTo>
                  <a:pt x="197616" y="490015"/>
                </a:lnTo>
                <a:lnTo>
                  <a:pt x="151143" y="475587"/>
                </a:lnTo>
                <a:lnTo>
                  <a:pt x="109097" y="452759"/>
                </a:lnTo>
                <a:lnTo>
                  <a:pt x="72469" y="422529"/>
                </a:lnTo>
                <a:lnTo>
                  <a:pt x="42253" y="385892"/>
                </a:lnTo>
                <a:lnTo>
                  <a:pt x="19440" y="343848"/>
                </a:lnTo>
                <a:lnTo>
                  <a:pt x="5025" y="297392"/>
                </a:lnTo>
                <a:lnTo>
                  <a:pt x="0" y="247523"/>
                </a:lnTo>
                <a:close/>
              </a:path>
            </a:pathLst>
          </a:custGeom>
          <a:ln w="15874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85607" y="3744214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0" y="247523"/>
                </a:moveTo>
                <a:lnTo>
                  <a:pt x="5030" y="197616"/>
                </a:lnTo>
                <a:lnTo>
                  <a:pt x="19458" y="151143"/>
                </a:lnTo>
                <a:lnTo>
                  <a:pt x="42286" y="109097"/>
                </a:lnTo>
                <a:lnTo>
                  <a:pt x="72516" y="72469"/>
                </a:lnTo>
                <a:lnTo>
                  <a:pt x="109153" y="42253"/>
                </a:lnTo>
                <a:lnTo>
                  <a:pt x="151197" y="19440"/>
                </a:lnTo>
                <a:lnTo>
                  <a:pt x="197653" y="5025"/>
                </a:lnTo>
                <a:lnTo>
                  <a:pt x="247523" y="0"/>
                </a:lnTo>
                <a:lnTo>
                  <a:pt x="297392" y="5025"/>
                </a:lnTo>
                <a:lnTo>
                  <a:pt x="343848" y="19440"/>
                </a:lnTo>
                <a:lnTo>
                  <a:pt x="385892" y="42253"/>
                </a:lnTo>
                <a:lnTo>
                  <a:pt x="422528" y="72469"/>
                </a:lnTo>
                <a:lnTo>
                  <a:pt x="452759" y="109097"/>
                </a:lnTo>
                <a:lnTo>
                  <a:pt x="475587" y="151143"/>
                </a:lnTo>
                <a:lnTo>
                  <a:pt x="490015" y="197616"/>
                </a:lnTo>
                <a:lnTo>
                  <a:pt x="495046" y="247523"/>
                </a:lnTo>
                <a:lnTo>
                  <a:pt x="490015" y="297387"/>
                </a:lnTo>
                <a:lnTo>
                  <a:pt x="475587" y="343828"/>
                </a:lnTo>
                <a:lnTo>
                  <a:pt x="452759" y="385852"/>
                </a:lnTo>
                <a:lnTo>
                  <a:pt x="422529" y="422465"/>
                </a:lnTo>
                <a:lnTo>
                  <a:pt x="385892" y="452672"/>
                </a:lnTo>
                <a:lnTo>
                  <a:pt x="343848" y="475480"/>
                </a:lnTo>
                <a:lnTo>
                  <a:pt x="297392" y="489893"/>
                </a:lnTo>
                <a:lnTo>
                  <a:pt x="247523" y="494919"/>
                </a:lnTo>
                <a:lnTo>
                  <a:pt x="197653" y="489893"/>
                </a:lnTo>
                <a:lnTo>
                  <a:pt x="151197" y="475480"/>
                </a:lnTo>
                <a:lnTo>
                  <a:pt x="109153" y="452672"/>
                </a:lnTo>
                <a:lnTo>
                  <a:pt x="72517" y="422465"/>
                </a:lnTo>
                <a:lnTo>
                  <a:pt x="42286" y="385852"/>
                </a:lnTo>
                <a:lnTo>
                  <a:pt x="19458" y="343828"/>
                </a:lnTo>
                <a:lnTo>
                  <a:pt x="5030" y="297387"/>
                </a:lnTo>
                <a:lnTo>
                  <a:pt x="0" y="247523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708396" y="2087752"/>
            <a:ext cx="2077720" cy="1958339"/>
          </a:xfrm>
          <a:custGeom>
            <a:avLst/>
            <a:gdLst/>
            <a:ahLst/>
            <a:cxnLst/>
            <a:rect l="l" t="t" r="r" b="b"/>
            <a:pathLst>
              <a:path w="2077720" h="1958339">
                <a:moveTo>
                  <a:pt x="2013813" y="1913277"/>
                </a:moveTo>
                <a:lnTo>
                  <a:pt x="1967102" y="1938782"/>
                </a:lnTo>
                <a:lnTo>
                  <a:pt x="1965071" y="1945513"/>
                </a:lnTo>
                <a:lnTo>
                  <a:pt x="1968119" y="1950974"/>
                </a:lnTo>
                <a:lnTo>
                  <a:pt x="1971039" y="1956308"/>
                </a:lnTo>
                <a:lnTo>
                  <a:pt x="1977771" y="1958340"/>
                </a:lnTo>
                <a:lnTo>
                  <a:pt x="2058030" y="1914525"/>
                </a:lnTo>
                <a:lnTo>
                  <a:pt x="2054986" y="1914525"/>
                </a:lnTo>
                <a:lnTo>
                  <a:pt x="2013813" y="1913277"/>
                </a:lnTo>
                <a:close/>
              </a:path>
              <a:path w="2077720" h="1958339">
                <a:moveTo>
                  <a:pt x="2033218" y="1902682"/>
                </a:moveTo>
                <a:lnTo>
                  <a:pt x="2013813" y="1913277"/>
                </a:lnTo>
                <a:lnTo>
                  <a:pt x="2054986" y="1914525"/>
                </a:lnTo>
                <a:lnTo>
                  <a:pt x="2055037" y="1912747"/>
                </a:lnTo>
                <a:lnTo>
                  <a:pt x="2049399" y="1912747"/>
                </a:lnTo>
                <a:lnTo>
                  <a:pt x="2033218" y="1902682"/>
                </a:lnTo>
                <a:close/>
              </a:path>
              <a:path w="2077720" h="1958339">
                <a:moveTo>
                  <a:pt x="1980946" y="1844040"/>
                </a:moveTo>
                <a:lnTo>
                  <a:pt x="1974214" y="1845691"/>
                </a:lnTo>
                <a:lnTo>
                  <a:pt x="1967610" y="1856105"/>
                </a:lnTo>
                <a:lnTo>
                  <a:pt x="1969261" y="1862963"/>
                </a:lnTo>
                <a:lnTo>
                  <a:pt x="1974469" y="1866138"/>
                </a:lnTo>
                <a:lnTo>
                  <a:pt x="2014608" y="1891106"/>
                </a:lnTo>
                <a:lnTo>
                  <a:pt x="2055622" y="1892300"/>
                </a:lnTo>
                <a:lnTo>
                  <a:pt x="2054986" y="1914525"/>
                </a:lnTo>
                <a:lnTo>
                  <a:pt x="2058030" y="1914525"/>
                </a:lnTo>
                <a:lnTo>
                  <a:pt x="2077338" y="1903984"/>
                </a:lnTo>
                <a:lnTo>
                  <a:pt x="1980946" y="1844040"/>
                </a:lnTo>
                <a:close/>
              </a:path>
              <a:path w="2077720" h="1958339">
                <a:moveTo>
                  <a:pt x="22225" y="0"/>
                </a:moveTo>
                <a:lnTo>
                  <a:pt x="0" y="635"/>
                </a:lnTo>
                <a:lnTo>
                  <a:pt x="2920" y="89916"/>
                </a:lnTo>
                <a:lnTo>
                  <a:pt x="11811" y="179577"/>
                </a:lnTo>
                <a:lnTo>
                  <a:pt x="26542" y="268986"/>
                </a:lnTo>
                <a:lnTo>
                  <a:pt x="46608" y="357886"/>
                </a:lnTo>
                <a:lnTo>
                  <a:pt x="72136" y="445897"/>
                </a:lnTo>
                <a:lnTo>
                  <a:pt x="102742" y="533146"/>
                </a:lnTo>
                <a:lnTo>
                  <a:pt x="138302" y="619251"/>
                </a:lnTo>
                <a:lnTo>
                  <a:pt x="178562" y="704088"/>
                </a:lnTo>
                <a:lnTo>
                  <a:pt x="223519" y="787526"/>
                </a:lnTo>
                <a:lnTo>
                  <a:pt x="272795" y="869314"/>
                </a:lnTo>
                <a:lnTo>
                  <a:pt x="326008" y="949325"/>
                </a:lnTo>
                <a:lnTo>
                  <a:pt x="383539" y="1027557"/>
                </a:lnTo>
                <a:lnTo>
                  <a:pt x="444626" y="1103502"/>
                </a:lnTo>
                <a:lnTo>
                  <a:pt x="509524" y="1177289"/>
                </a:lnTo>
                <a:lnTo>
                  <a:pt x="577595" y="1248410"/>
                </a:lnTo>
                <a:lnTo>
                  <a:pt x="649096" y="1317117"/>
                </a:lnTo>
                <a:lnTo>
                  <a:pt x="723518" y="1382902"/>
                </a:lnTo>
                <a:lnTo>
                  <a:pt x="800861" y="1445768"/>
                </a:lnTo>
                <a:lnTo>
                  <a:pt x="880872" y="1505458"/>
                </a:lnTo>
                <a:lnTo>
                  <a:pt x="963168" y="1561719"/>
                </a:lnTo>
                <a:lnTo>
                  <a:pt x="1048003" y="1614678"/>
                </a:lnTo>
                <a:lnTo>
                  <a:pt x="1134745" y="1663827"/>
                </a:lnTo>
                <a:lnTo>
                  <a:pt x="1223518" y="1709166"/>
                </a:lnTo>
                <a:lnTo>
                  <a:pt x="1313942" y="1750441"/>
                </a:lnTo>
                <a:lnTo>
                  <a:pt x="1405889" y="1787652"/>
                </a:lnTo>
                <a:lnTo>
                  <a:pt x="1499361" y="1820418"/>
                </a:lnTo>
                <a:lnTo>
                  <a:pt x="1593723" y="1848485"/>
                </a:lnTo>
                <a:lnTo>
                  <a:pt x="1689227" y="1871980"/>
                </a:lnTo>
                <a:lnTo>
                  <a:pt x="1785365" y="1890649"/>
                </a:lnTo>
                <a:lnTo>
                  <a:pt x="1882267" y="1903984"/>
                </a:lnTo>
                <a:lnTo>
                  <a:pt x="1979549" y="1912239"/>
                </a:lnTo>
                <a:lnTo>
                  <a:pt x="2013813" y="1913277"/>
                </a:lnTo>
                <a:lnTo>
                  <a:pt x="2033218" y="1902682"/>
                </a:lnTo>
                <a:lnTo>
                  <a:pt x="2014608" y="1891106"/>
                </a:lnTo>
                <a:lnTo>
                  <a:pt x="1981453" y="1890141"/>
                </a:lnTo>
                <a:lnTo>
                  <a:pt x="1885314" y="1882013"/>
                </a:lnTo>
                <a:lnTo>
                  <a:pt x="1789556" y="1868805"/>
                </a:lnTo>
                <a:lnTo>
                  <a:pt x="1694560" y="1850390"/>
                </a:lnTo>
                <a:lnTo>
                  <a:pt x="1600073" y="1827276"/>
                </a:lnTo>
                <a:lnTo>
                  <a:pt x="1506601" y="1799336"/>
                </a:lnTo>
                <a:lnTo>
                  <a:pt x="1414272" y="1766951"/>
                </a:lnTo>
                <a:lnTo>
                  <a:pt x="1323212" y="1730248"/>
                </a:lnTo>
                <a:lnTo>
                  <a:pt x="1233677" y="1689354"/>
                </a:lnTo>
                <a:lnTo>
                  <a:pt x="1145794" y="1644523"/>
                </a:lnTo>
                <a:lnTo>
                  <a:pt x="1059814" y="1595755"/>
                </a:lnTo>
                <a:lnTo>
                  <a:pt x="975740" y="1543431"/>
                </a:lnTo>
                <a:lnTo>
                  <a:pt x="894079" y="1487551"/>
                </a:lnTo>
                <a:lnTo>
                  <a:pt x="814831" y="1428496"/>
                </a:lnTo>
                <a:lnTo>
                  <a:pt x="738251" y="1366266"/>
                </a:lnTo>
                <a:lnTo>
                  <a:pt x="664463" y="1300988"/>
                </a:lnTo>
                <a:lnTo>
                  <a:pt x="593598" y="1233043"/>
                </a:lnTo>
                <a:lnTo>
                  <a:pt x="526161" y="1162558"/>
                </a:lnTo>
                <a:lnTo>
                  <a:pt x="462025" y="1089533"/>
                </a:lnTo>
                <a:lnTo>
                  <a:pt x="401446" y="1014349"/>
                </a:lnTo>
                <a:lnTo>
                  <a:pt x="344550" y="937006"/>
                </a:lnTo>
                <a:lnTo>
                  <a:pt x="291718" y="857885"/>
                </a:lnTo>
                <a:lnTo>
                  <a:pt x="243077" y="776986"/>
                </a:lnTo>
                <a:lnTo>
                  <a:pt x="198627" y="694563"/>
                </a:lnTo>
                <a:lnTo>
                  <a:pt x="158750" y="610743"/>
                </a:lnTo>
                <a:lnTo>
                  <a:pt x="123698" y="525780"/>
                </a:lnTo>
                <a:lnTo>
                  <a:pt x="93471" y="439800"/>
                </a:lnTo>
                <a:lnTo>
                  <a:pt x="68325" y="352933"/>
                </a:lnTo>
                <a:lnTo>
                  <a:pt x="48387" y="265430"/>
                </a:lnTo>
                <a:lnTo>
                  <a:pt x="33908" y="177419"/>
                </a:lnTo>
                <a:lnTo>
                  <a:pt x="25145" y="89154"/>
                </a:lnTo>
                <a:lnTo>
                  <a:pt x="22225" y="0"/>
                </a:lnTo>
                <a:close/>
              </a:path>
              <a:path w="2077720" h="1958339">
                <a:moveTo>
                  <a:pt x="2049906" y="1893570"/>
                </a:moveTo>
                <a:lnTo>
                  <a:pt x="2033218" y="1902682"/>
                </a:lnTo>
                <a:lnTo>
                  <a:pt x="2049399" y="1912747"/>
                </a:lnTo>
                <a:lnTo>
                  <a:pt x="2049906" y="1893570"/>
                </a:lnTo>
                <a:close/>
              </a:path>
              <a:path w="2077720" h="1958339">
                <a:moveTo>
                  <a:pt x="2055585" y="1893570"/>
                </a:moveTo>
                <a:lnTo>
                  <a:pt x="2049906" y="1893570"/>
                </a:lnTo>
                <a:lnTo>
                  <a:pt x="2049399" y="1912747"/>
                </a:lnTo>
                <a:lnTo>
                  <a:pt x="2055037" y="1912747"/>
                </a:lnTo>
                <a:lnTo>
                  <a:pt x="2055585" y="1893570"/>
                </a:lnTo>
                <a:close/>
              </a:path>
              <a:path w="2077720" h="1958339">
                <a:moveTo>
                  <a:pt x="2014608" y="1891106"/>
                </a:moveTo>
                <a:lnTo>
                  <a:pt x="2033218" y="1902682"/>
                </a:lnTo>
                <a:lnTo>
                  <a:pt x="2049906" y="1893570"/>
                </a:lnTo>
                <a:lnTo>
                  <a:pt x="2055585" y="1893570"/>
                </a:lnTo>
                <a:lnTo>
                  <a:pt x="2055622" y="1892300"/>
                </a:lnTo>
                <a:lnTo>
                  <a:pt x="2014608" y="1891106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967598" y="3838067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276717" y="3918458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856"/>
                </a:lnTo>
                <a:lnTo>
                  <a:pt x="108838" y="115824"/>
                </a:lnTo>
                <a:lnTo>
                  <a:pt x="112394" y="109728"/>
                </a:lnTo>
                <a:lnTo>
                  <a:pt x="115950" y="103759"/>
                </a:lnTo>
                <a:lnTo>
                  <a:pt x="113918" y="95885"/>
                </a:lnTo>
                <a:lnTo>
                  <a:pt x="107823" y="92456"/>
                </a:lnTo>
                <a:lnTo>
                  <a:pt x="72117" y="71628"/>
                </a:lnTo>
                <a:lnTo>
                  <a:pt x="25273" y="71628"/>
                </a:lnTo>
                <a:lnTo>
                  <a:pt x="25273" y="46228"/>
                </a:lnTo>
                <a:lnTo>
                  <a:pt x="72117" y="46228"/>
                </a:lnTo>
                <a:lnTo>
                  <a:pt x="107823" y="25400"/>
                </a:lnTo>
                <a:lnTo>
                  <a:pt x="113918" y="21971"/>
                </a:lnTo>
                <a:lnTo>
                  <a:pt x="115950" y="14097"/>
                </a:lnTo>
                <a:lnTo>
                  <a:pt x="112394" y="8128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8"/>
                </a:moveTo>
                <a:lnTo>
                  <a:pt x="25273" y="46228"/>
                </a:lnTo>
                <a:lnTo>
                  <a:pt x="25273" y="71628"/>
                </a:lnTo>
                <a:lnTo>
                  <a:pt x="72117" y="71628"/>
                </a:lnTo>
                <a:lnTo>
                  <a:pt x="69069" y="69850"/>
                </a:lnTo>
                <a:lnTo>
                  <a:pt x="31623" y="69850"/>
                </a:lnTo>
                <a:lnTo>
                  <a:pt x="31623" y="48006"/>
                </a:lnTo>
                <a:lnTo>
                  <a:pt x="69069" y="48006"/>
                </a:lnTo>
                <a:lnTo>
                  <a:pt x="72117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117" y="46228"/>
                </a:lnTo>
                <a:lnTo>
                  <a:pt x="50346" y="58928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850"/>
                </a:lnTo>
                <a:lnTo>
                  <a:pt x="50346" y="58928"/>
                </a:lnTo>
                <a:lnTo>
                  <a:pt x="31623" y="48006"/>
                </a:lnTo>
                <a:close/>
              </a:path>
              <a:path w="382904" h="118110">
                <a:moveTo>
                  <a:pt x="50346" y="58928"/>
                </a:moveTo>
                <a:lnTo>
                  <a:pt x="31623" y="69850"/>
                </a:lnTo>
                <a:lnTo>
                  <a:pt x="69069" y="69850"/>
                </a:lnTo>
                <a:lnTo>
                  <a:pt x="50346" y="58928"/>
                </a:lnTo>
                <a:close/>
              </a:path>
              <a:path w="382904" h="118110">
                <a:moveTo>
                  <a:pt x="69069" y="48006"/>
                </a:moveTo>
                <a:lnTo>
                  <a:pt x="31623" y="48006"/>
                </a:lnTo>
                <a:lnTo>
                  <a:pt x="50346" y="58928"/>
                </a:lnTo>
                <a:lnTo>
                  <a:pt x="69069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721979" y="3838702"/>
            <a:ext cx="1651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15468"/>
            <a:ext cx="7804404" cy="891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7244" y="2068195"/>
            <a:ext cx="4556760" cy="9759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… other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methods</a:t>
            </a:r>
            <a:r>
              <a:rPr dirty="0" sz="1600" spc="-10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 marR="5080" indent="-4572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intReverse(List&lt;Integer&gt; l)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>
                <a:latin typeface="SimSun"/>
                <a:cs typeface="SimSun"/>
              </a:rPr>
              <a:t>Stack&lt;Integer&gt; </a:t>
            </a:r>
            <a:r>
              <a:rPr dirty="0" sz="1600" spc="-5">
                <a:latin typeface="SimSun"/>
                <a:cs typeface="SimSun"/>
              </a:rPr>
              <a:t>s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6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Stack&lt;Integer&gt;();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3287648"/>
            <a:ext cx="2620645" cy="1219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62940">
              <a:lnSpc>
                <a:spcPct val="100000"/>
              </a:lnSpc>
            </a:pP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.findFirst();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.empty())</a:t>
            </a:r>
            <a:r>
              <a:rPr dirty="0" sz="1600" spc="-14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469900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s.push(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 spc="-5">
                <a:latin typeface="SimSun"/>
                <a:cs typeface="SimSun"/>
              </a:rPr>
              <a:t>.retrieve()); 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l.remove();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4751070"/>
            <a:ext cx="2314575" cy="488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(!s.empty())</a:t>
            </a:r>
            <a:endParaRPr sz="1600">
              <a:latin typeface="SimSun"/>
              <a:cs typeface="SimSun"/>
            </a:endParaRPr>
          </a:p>
          <a:p>
            <a:pPr marL="4699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l.insert(s.pop());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7828" y="5238750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40" y="5482538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12405" y="47971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12405" y="42637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812405" y="37303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12405" y="319697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401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49109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480494" y="1620837"/>
          <a:ext cx="1842135" cy="4483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469"/>
                <a:gridCol w="454469"/>
                <a:gridCol w="454469"/>
                <a:gridCol w="454469"/>
              </a:tblGrid>
              <a:tr h="432053">
                <a:tc>
                  <a:txBody>
                    <a:bodyPr/>
                    <a:lstStyle/>
                    <a:p>
                      <a:pPr/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5126482" y="1668779"/>
            <a:ext cx="1651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56295" y="5486095"/>
            <a:ext cx="1784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82382" y="1668779"/>
            <a:ext cx="2540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56656" y="2836545"/>
            <a:ext cx="254000" cy="2540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2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26379" y="1322705"/>
            <a:ext cx="118110" cy="304800"/>
          </a:xfrm>
          <a:custGeom>
            <a:avLst/>
            <a:gdLst/>
            <a:ahLst/>
            <a:cxnLst/>
            <a:rect l="l" t="t" r="r" b="b"/>
            <a:pathLst>
              <a:path w="118110" h="304800">
                <a:moveTo>
                  <a:pt x="14097" y="188849"/>
                </a:moveTo>
                <a:lnTo>
                  <a:pt x="8000" y="192405"/>
                </a:lnTo>
                <a:lnTo>
                  <a:pt x="2032" y="195961"/>
                </a:lnTo>
                <a:lnTo>
                  <a:pt x="0" y="203708"/>
                </a:lnTo>
                <a:lnTo>
                  <a:pt x="58928" y="304800"/>
                </a:lnTo>
                <a:lnTo>
                  <a:pt x="73585" y="279654"/>
                </a:lnTo>
                <a:lnTo>
                  <a:pt x="46228" y="279654"/>
                </a:lnTo>
                <a:lnTo>
                  <a:pt x="46228" y="232682"/>
                </a:lnTo>
                <a:lnTo>
                  <a:pt x="25400" y="196977"/>
                </a:lnTo>
                <a:lnTo>
                  <a:pt x="21844" y="191008"/>
                </a:lnTo>
                <a:lnTo>
                  <a:pt x="14097" y="188849"/>
                </a:lnTo>
                <a:close/>
              </a:path>
              <a:path w="118110" h="304800">
                <a:moveTo>
                  <a:pt x="46228" y="232682"/>
                </a:moveTo>
                <a:lnTo>
                  <a:pt x="46228" y="279654"/>
                </a:lnTo>
                <a:lnTo>
                  <a:pt x="71628" y="279654"/>
                </a:lnTo>
                <a:lnTo>
                  <a:pt x="71628" y="273177"/>
                </a:lnTo>
                <a:lnTo>
                  <a:pt x="48006" y="273177"/>
                </a:lnTo>
                <a:lnTo>
                  <a:pt x="58927" y="254453"/>
                </a:lnTo>
                <a:lnTo>
                  <a:pt x="46228" y="232682"/>
                </a:lnTo>
                <a:close/>
              </a:path>
              <a:path w="118110" h="304800">
                <a:moveTo>
                  <a:pt x="103759" y="188849"/>
                </a:moveTo>
                <a:lnTo>
                  <a:pt x="95885" y="191008"/>
                </a:lnTo>
                <a:lnTo>
                  <a:pt x="92456" y="196977"/>
                </a:lnTo>
                <a:lnTo>
                  <a:pt x="71628" y="232682"/>
                </a:lnTo>
                <a:lnTo>
                  <a:pt x="71628" y="279654"/>
                </a:lnTo>
                <a:lnTo>
                  <a:pt x="73585" y="279654"/>
                </a:lnTo>
                <a:lnTo>
                  <a:pt x="117856" y="203708"/>
                </a:lnTo>
                <a:lnTo>
                  <a:pt x="115824" y="195961"/>
                </a:lnTo>
                <a:lnTo>
                  <a:pt x="109728" y="192405"/>
                </a:lnTo>
                <a:lnTo>
                  <a:pt x="103759" y="188849"/>
                </a:lnTo>
                <a:close/>
              </a:path>
              <a:path w="118110" h="304800">
                <a:moveTo>
                  <a:pt x="58927" y="254453"/>
                </a:moveTo>
                <a:lnTo>
                  <a:pt x="48006" y="273177"/>
                </a:lnTo>
                <a:lnTo>
                  <a:pt x="69850" y="273177"/>
                </a:lnTo>
                <a:lnTo>
                  <a:pt x="58927" y="254453"/>
                </a:lnTo>
                <a:close/>
              </a:path>
              <a:path w="118110" h="304800">
                <a:moveTo>
                  <a:pt x="71628" y="232682"/>
                </a:moveTo>
                <a:lnTo>
                  <a:pt x="58927" y="254453"/>
                </a:lnTo>
                <a:lnTo>
                  <a:pt x="69850" y="273177"/>
                </a:lnTo>
                <a:lnTo>
                  <a:pt x="71628" y="273177"/>
                </a:lnTo>
                <a:lnTo>
                  <a:pt x="71628" y="232682"/>
                </a:lnTo>
                <a:close/>
              </a:path>
              <a:path w="118110" h="304800">
                <a:moveTo>
                  <a:pt x="71628" y="0"/>
                </a:moveTo>
                <a:lnTo>
                  <a:pt x="46228" y="0"/>
                </a:lnTo>
                <a:lnTo>
                  <a:pt x="46228" y="232682"/>
                </a:lnTo>
                <a:lnTo>
                  <a:pt x="58927" y="254453"/>
                </a:lnTo>
                <a:lnTo>
                  <a:pt x="71628" y="232682"/>
                </a:lnTo>
                <a:lnTo>
                  <a:pt x="716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88340" y="1130172"/>
            <a:ext cx="4772660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200" spc="-5" b="1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Tester</a:t>
            </a:r>
            <a:r>
              <a:rPr dirty="0" sz="1600" spc="-45">
                <a:solidFill>
                  <a:srgbClr val="464646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49565" y="4909692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67598" y="4378452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67598" y="3838067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276717" y="3918458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856"/>
                </a:lnTo>
                <a:lnTo>
                  <a:pt x="108838" y="115824"/>
                </a:lnTo>
                <a:lnTo>
                  <a:pt x="112394" y="109728"/>
                </a:lnTo>
                <a:lnTo>
                  <a:pt x="115950" y="103759"/>
                </a:lnTo>
                <a:lnTo>
                  <a:pt x="113918" y="95885"/>
                </a:lnTo>
                <a:lnTo>
                  <a:pt x="107823" y="92456"/>
                </a:lnTo>
                <a:lnTo>
                  <a:pt x="72117" y="71628"/>
                </a:lnTo>
                <a:lnTo>
                  <a:pt x="25273" y="71628"/>
                </a:lnTo>
                <a:lnTo>
                  <a:pt x="25273" y="46228"/>
                </a:lnTo>
                <a:lnTo>
                  <a:pt x="72117" y="46228"/>
                </a:lnTo>
                <a:lnTo>
                  <a:pt x="107823" y="25400"/>
                </a:lnTo>
                <a:lnTo>
                  <a:pt x="113918" y="21971"/>
                </a:lnTo>
                <a:lnTo>
                  <a:pt x="115950" y="14097"/>
                </a:lnTo>
                <a:lnTo>
                  <a:pt x="112394" y="8128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8"/>
                </a:moveTo>
                <a:lnTo>
                  <a:pt x="25273" y="46228"/>
                </a:lnTo>
                <a:lnTo>
                  <a:pt x="25273" y="71628"/>
                </a:lnTo>
                <a:lnTo>
                  <a:pt x="72117" y="71628"/>
                </a:lnTo>
                <a:lnTo>
                  <a:pt x="69069" y="69850"/>
                </a:lnTo>
                <a:lnTo>
                  <a:pt x="31623" y="69850"/>
                </a:lnTo>
                <a:lnTo>
                  <a:pt x="31623" y="48006"/>
                </a:lnTo>
                <a:lnTo>
                  <a:pt x="69069" y="48006"/>
                </a:lnTo>
                <a:lnTo>
                  <a:pt x="72117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117" y="46228"/>
                </a:lnTo>
                <a:lnTo>
                  <a:pt x="50346" y="58928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850"/>
                </a:lnTo>
                <a:lnTo>
                  <a:pt x="50346" y="58928"/>
                </a:lnTo>
                <a:lnTo>
                  <a:pt x="31623" y="48006"/>
                </a:lnTo>
                <a:close/>
              </a:path>
              <a:path w="382904" h="118110">
                <a:moveTo>
                  <a:pt x="50346" y="58928"/>
                </a:moveTo>
                <a:lnTo>
                  <a:pt x="31623" y="69850"/>
                </a:lnTo>
                <a:lnTo>
                  <a:pt x="69069" y="69850"/>
                </a:lnTo>
                <a:lnTo>
                  <a:pt x="50346" y="58928"/>
                </a:lnTo>
                <a:close/>
              </a:path>
              <a:path w="382904" h="118110">
                <a:moveTo>
                  <a:pt x="69069" y="48006"/>
                </a:moveTo>
                <a:lnTo>
                  <a:pt x="31623" y="48006"/>
                </a:lnTo>
                <a:lnTo>
                  <a:pt x="50346" y="58928"/>
                </a:lnTo>
                <a:lnTo>
                  <a:pt x="69069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8721979" y="3838702"/>
            <a:ext cx="1651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61188"/>
            <a:ext cx="643737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338836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Direct</a:t>
            </a:r>
            <a:r>
              <a:rPr dirty="0" sz="2700" spc="-10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applications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45833" y="6584610"/>
            <a:ext cx="12128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5668" y="1867661"/>
            <a:ext cx="7476490" cy="2186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4510" indent="-228600">
              <a:lnSpc>
                <a:spcPct val="10000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>
                <a:latin typeface="Lucida Sans Unicode"/>
                <a:cs typeface="Lucida Sans Unicode"/>
              </a:rPr>
              <a:t>Page-visited history </a:t>
            </a:r>
            <a:r>
              <a:rPr dirty="0" sz="2300" spc="-5">
                <a:latin typeface="Lucida Sans Unicode"/>
                <a:cs typeface="Lucida Sans Unicode"/>
              </a:rPr>
              <a:t>in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Web</a:t>
            </a:r>
            <a:r>
              <a:rPr dirty="0" sz="2300" spc="-14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browser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>
                <a:latin typeface="Lucida Sans Unicode"/>
                <a:cs typeface="Lucida Sans Unicode"/>
              </a:rPr>
              <a:t>Undo sequence </a:t>
            </a:r>
            <a:r>
              <a:rPr dirty="0" sz="2300" spc="-5">
                <a:latin typeface="Lucida Sans Unicode"/>
                <a:cs typeface="Lucida Sans Unicode"/>
              </a:rPr>
              <a:t>in </a:t>
            </a:r>
            <a:r>
              <a:rPr dirty="0" sz="2300">
                <a:latin typeface="Lucida Sans Unicode"/>
                <a:cs typeface="Lucida Sans Unicode"/>
              </a:rPr>
              <a:t>a text</a:t>
            </a:r>
            <a:r>
              <a:rPr dirty="0" sz="2300" spc="-11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editor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>
                <a:latin typeface="Lucida Sans Unicode"/>
                <a:cs typeface="Lucida Sans Unicode"/>
              </a:rPr>
              <a:t>Chain </a:t>
            </a:r>
            <a:r>
              <a:rPr dirty="0" sz="2300" spc="-5">
                <a:latin typeface="Lucida Sans Unicode"/>
                <a:cs typeface="Lucida Sans Unicode"/>
              </a:rPr>
              <a:t>of </a:t>
            </a:r>
            <a:r>
              <a:rPr dirty="0" sz="2300">
                <a:latin typeface="Lucida Sans Unicode"/>
                <a:cs typeface="Lucida Sans Unicode"/>
              </a:rPr>
              <a:t>method </a:t>
            </a:r>
            <a:r>
              <a:rPr dirty="0" sz="2300" spc="-5">
                <a:latin typeface="Lucida Sans Unicode"/>
                <a:cs typeface="Lucida Sans Unicode"/>
              </a:rPr>
              <a:t>calls in the Java </a:t>
            </a:r>
            <a:r>
              <a:rPr dirty="0" sz="2300">
                <a:latin typeface="Lucida Sans Unicode"/>
                <a:cs typeface="Lucida Sans Unicode"/>
              </a:rPr>
              <a:t>Virtual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Machine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Indirect</a:t>
            </a:r>
            <a:r>
              <a:rPr dirty="0" sz="2700" spc="-11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applications</a:t>
            </a:r>
            <a:endParaRPr sz="27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6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Auxiliary data </a:t>
            </a:r>
            <a:r>
              <a:rPr dirty="0" sz="2300">
                <a:latin typeface="Lucida Sans Unicode"/>
                <a:cs typeface="Lucida Sans Unicode"/>
              </a:rPr>
              <a:t>structure for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algorithms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>
                <a:latin typeface="Lucida Sans Unicode"/>
                <a:cs typeface="Lucida Sans Unicode"/>
              </a:rPr>
              <a:t>Component </a:t>
            </a:r>
            <a:r>
              <a:rPr dirty="0" sz="2300" spc="-5">
                <a:latin typeface="Lucida Sans Unicode"/>
                <a:cs typeface="Lucida Sans Unicode"/>
              </a:rPr>
              <a:t>of other data</a:t>
            </a:r>
            <a:r>
              <a:rPr dirty="0" sz="2300" spc="-7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structures</a:t>
            </a:r>
            <a:endParaRPr sz="2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15468"/>
            <a:ext cx="7804404" cy="891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7244" y="2068195"/>
            <a:ext cx="4556760" cy="9759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… other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methods</a:t>
            </a:r>
            <a:r>
              <a:rPr dirty="0" sz="1600" spc="-10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 marR="5080" indent="-4572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intReverse(List&lt;Integer&gt; l)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>
                <a:latin typeface="SimSun"/>
                <a:cs typeface="SimSun"/>
              </a:rPr>
              <a:t>Stack&lt;Integer&gt; </a:t>
            </a:r>
            <a:r>
              <a:rPr dirty="0" sz="1600" spc="-5">
                <a:latin typeface="SimSun"/>
                <a:cs typeface="SimSun"/>
              </a:rPr>
              <a:t>s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6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Stack&lt;Integer&gt;();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3287648"/>
            <a:ext cx="2620645" cy="1219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62940">
              <a:lnSpc>
                <a:spcPct val="100000"/>
              </a:lnSpc>
            </a:pP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.findFirst();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.empty())</a:t>
            </a:r>
            <a:r>
              <a:rPr dirty="0" sz="1600" spc="-14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469900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s.push(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 spc="-5">
                <a:latin typeface="SimSun"/>
                <a:cs typeface="SimSun"/>
              </a:rPr>
              <a:t>.retrieve());  </a:t>
            </a:r>
            <a:r>
              <a:rPr dirty="0" sz="1600">
                <a:latin typeface="SimSun"/>
                <a:cs typeface="SimSun"/>
              </a:rPr>
              <a:t>l.remove();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4751070"/>
            <a:ext cx="2314575" cy="488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(!s.empty())</a:t>
            </a:r>
            <a:endParaRPr sz="1600">
              <a:latin typeface="SimSun"/>
              <a:cs typeface="SimSun"/>
            </a:endParaRPr>
          </a:p>
          <a:p>
            <a:pPr marL="4699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l.insert(s.pop());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7828" y="5238750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40" y="5482538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12405" y="47971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12405" y="42637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812405" y="37303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12405" y="319697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401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49109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480494" y="1620837"/>
          <a:ext cx="1842135" cy="4483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469"/>
                <a:gridCol w="454469"/>
                <a:gridCol w="454469"/>
                <a:gridCol w="454469"/>
              </a:tblGrid>
              <a:tr h="432053">
                <a:tc>
                  <a:txBody>
                    <a:bodyPr/>
                    <a:lstStyle/>
                    <a:p>
                      <a:pPr/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5126482" y="1668779"/>
            <a:ext cx="1651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56295" y="5486095"/>
            <a:ext cx="1784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82382" y="1668779"/>
            <a:ext cx="2540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56656" y="2836545"/>
            <a:ext cx="254000" cy="2540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2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26379" y="1322705"/>
            <a:ext cx="118110" cy="304800"/>
          </a:xfrm>
          <a:custGeom>
            <a:avLst/>
            <a:gdLst/>
            <a:ahLst/>
            <a:cxnLst/>
            <a:rect l="l" t="t" r="r" b="b"/>
            <a:pathLst>
              <a:path w="118110" h="304800">
                <a:moveTo>
                  <a:pt x="14097" y="188849"/>
                </a:moveTo>
                <a:lnTo>
                  <a:pt x="8000" y="192405"/>
                </a:lnTo>
                <a:lnTo>
                  <a:pt x="2032" y="195961"/>
                </a:lnTo>
                <a:lnTo>
                  <a:pt x="0" y="203708"/>
                </a:lnTo>
                <a:lnTo>
                  <a:pt x="58928" y="304800"/>
                </a:lnTo>
                <a:lnTo>
                  <a:pt x="73585" y="279654"/>
                </a:lnTo>
                <a:lnTo>
                  <a:pt x="46228" y="279654"/>
                </a:lnTo>
                <a:lnTo>
                  <a:pt x="46228" y="232682"/>
                </a:lnTo>
                <a:lnTo>
                  <a:pt x="25400" y="196977"/>
                </a:lnTo>
                <a:lnTo>
                  <a:pt x="21844" y="191008"/>
                </a:lnTo>
                <a:lnTo>
                  <a:pt x="14097" y="188849"/>
                </a:lnTo>
                <a:close/>
              </a:path>
              <a:path w="118110" h="304800">
                <a:moveTo>
                  <a:pt x="46228" y="232682"/>
                </a:moveTo>
                <a:lnTo>
                  <a:pt x="46228" y="279654"/>
                </a:lnTo>
                <a:lnTo>
                  <a:pt x="71628" y="279654"/>
                </a:lnTo>
                <a:lnTo>
                  <a:pt x="71628" y="273177"/>
                </a:lnTo>
                <a:lnTo>
                  <a:pt x="48006" y="273177"/>
                </a:lnTo>
                <a:lnTo>
                  <a:pt x="58927" y="254453"/>
                </a:lnTo>
                <a:lnTo>
                  <a:pt x="46228" y="232682"/>
                </a:lnTo>
                <a:close/>
              </a:path>
              <a:path w="118110" h="304800">
                <a:moveTo>
                  <a:pt x="103759" y="188849"/>
                </a:moveTo>
                <a:lnTo>
                  <a:pt x="95885" y="191008"/>
                </a:lnTo>
                <a:lnTo>
                  <a:pt x="92456" y="196977"/>
                </a:lnTo>
                <a:lnTo>
                  <a:pt x="71628" y="232682"/>
                </a:lnTo>
                <a:lnTo>
                  <a:pt x="71628" y="279654"/>
                </a:lnTo>
                <a:lnTo>
                  <a:pt x="73585" y="279654"/>
                </a:lnTo>
                <a:lnTo>
                  <a:pt x="117856" y="203708"/>
                </a:lnTo>
                <a:lnTo>
                  <a:pt x="115824" y="195961"/>
                </a:lnTo>
                <a:lnTo>
                  <a:pt x="109728" y="192405"/>
                </a:lnTo>
                <a:lnTo>
                  <a:pt x="103759" y="188849"/>
                </a:lnTo>
                <a:close/>
              </a:path>
              <a:path w="118110" h="304800">
                <a:moveTo>
                  <a:pt x="58927" y="254453"/>
                </a:moveTo>
                <a:lnTo>
                  <a:pt x="48006" y="273177"/>
                </a:lnTo>
                <a:lnTo>
                  <a:pt x="69850" y="273177"/>
                </a:lnTo>
                <a:lnTo>
                  <a:pt x="58927" y="254453"/>
                </a:lnTo>
                <a:close/>
              </a:path>
              <a:path w="118110" h="304800">
                <a:moveTo>
                  <a:pt x="71628" y="232682"/>
                </a:moveTo>
                <a:lnTo>
                  <a:pt x="58927" y="254453"/>
                </a:lnTo>
                <a:lnTo>
                  <a:pt x="69850" y="273177"/>
                </a:lnTo>
                <a:lnTo>
                  <a:pt x="71628" y="273177"/>
                </a:lnTo>
                <a:lnTo>
                  <a:pt x="71628" y="232682"/>
                </a:lnTo>
                <a:close/>
              </a:path>
              <a:path w="118110" h="304800">
                <a:moveTo>
                  <a:pt x="71628" y="0"/>
                </a:moveTo>
                <a:lnTo>
                  <a:pt x="46228" y="0"/>
                </a:lnTo>
                <a:lnTo>
                  <a:pt x="46228" y="232682"/>
                </a:lnTo>
                <a:lnTo>
                  <a:pt x="58927" y="254453"/>
                </a:lnTo>
                <a:lnTo>
                  <a:pt x="71628" y="232682"/>
                </a:lnTo>
                <a:lnTo>
                  <a:pt x="716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88340" y="1130172"/>
            <a:ext cx="4772660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200" spc="-5" b="1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Tester</a:t>
            </a:r>
            <a:r>
              <a:rPr dirty="0" sz="1600" spc="-45">
                <a:solidFill>
                  <a:srgbClr val="464646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49565" y="4909692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67598" y="4378452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67598" y="3838067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276717" y="3918458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856"/>
                </a:lnTo>
                <a:lnTo>
                  <a:pt x="108838" y="115824"/>
                </a:lnTo>
                <a:lnTo>
                  <a:pt x="112394" y="109728"/>
                </a:lnTo>
                <a:lnTo>
                  <a:pt x="115950" y="103759"/>
                </a:lnTo>
                <a:lnTo>
                  <a:pt x="113918" y="95885"/>
                </a:lnTo>
                <a:lnTo>
                  <a:pt x="107823" y="92456"/>
                </a:lnTo>
                <a:lnTo>
                  <a:pt x="72117" y="71628"/>
                </a:lnTo>
                <a:lnTo>
                  <a:pt x="25273" y="71628"/>
                </a:lnTo>
                <a:lnTo>
                  <a:pt x="25273" y="46228"/>
                </a:lnTo>
                <a:lnTo>
                  <a:pt x="72117" y="46228"/>
                </a:lnTo>
                <a:lnTo>
                  <a:pt x="107823" y="25400"/>
                </a:lnTo>
                <a:lnTo>
                  <a:pt x="113918" y="21971"/>
                </a:lnTo>
                <a:lnTo>
                  <a:pt x="115950" y="14097"/>
                </a:lnTo>
                <a:lnTo>
                  <a:pt x="112394" y="8128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8"/>
                </a:moveTo>
                <a:lnTo>
                  <a:pt x="25273" y="46228"/>
                </a:lnTo>
                <a:lnTo>
                  <a:pt x="25273" y="71628"/>
                </a:lnTo>
                <a:lnTo>
                  <a:pt x="72117" y="71628"/>
                </a:lnTo>
                <a:lnTo>
                  <a:pt x="69069" y="69850"/>
                </a:lnTo>
                <a:lnTo>
                  <a:pt x="31623" y="69850"/>
                </a:lnTo>
                <a:lnTo>
                  <a:pt x="31623" y="48006"/>
                </a:lnTo>
                <a:lnTo>
                  <a:pt x="69069" y="48006"/>
                </a:lnTo>
                <a:lnTo>
                  <a:pt x="72117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117" y="46228"/>
                </a:lnTo>
                <a:lnTo>
                  <a:pt x="50346" y="58928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850"/>
                </a:lnTo>
                <a:lnTo>
                  <a:pt x="50346" y="58928"/>
                </a:lnTo>
                <a:lnTo>
                  <a:pt x="31623" y="48006"/>
                </a:lnTo>
                <a:close/>
              </a:path>
              <a:path w="382904" h="118110">
                <a:moveTo>
                  <a:pt x="50346" y="58928"/>
                </a:moveTo>
                <a:lnTo>
                  <a:pt x="31623" y="69850"/>
                </a:lnTo>
                <a:lnTo>
                  <a:pt x="69069" y="69850"/>
                </a:lnTo>
                <a:lnTo>
                  <a:pt x="50346" y="58928"/>
                </a:lnTo>
                <a:close/>
              </a:path>
              <a:path w="382904" h="118110">
                <a:moveTo>
                  <a:pt x="69069" y="48006"/>
                </a:moveTo>
                <a:lnTo>
                  <a:pt x="31623" y="48006"/>
                </a:lnTo>
                <a:lnTo>
                  <a:pt x="50346" y="58928"/>
                </a:lnTo>
                <a:lnTo>
                  <a:pt x="69069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8721979" y="3838702"/>
            <a:ext cx="1651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15468"/>
            <a:ext cx="7804404" cy="891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7244" y="2068195"/>
            <a:ext cx="4556760" cy="9759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… other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methods</a:t>
            </a:r>
            <a:r>
              <a:rPr dirty="0" sz="1600" spc="-10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 marR="5080" indent="-4572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intReverse(List&lt;Integer&gt; l)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>
                <a:latin typeface="SimSun"/>
                <a:cs typeface="SimSun"/>
              </a:rPr>
              <a:t>Stack&lt;Integer&gt; </a:t>
            </a:r>
            <a:r>
              <a:rPr dirty="0" sz="1600" spc="-5">
                <a:latin typeface="SimSun"/>
                <a:cs typeface="SimSun"/>
              </a:rPr>
              <a:t>s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6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Stack&lt;Integer&gt;();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3287648"/>
            <a:ext cx="2620645" cy="1219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62940">
              <a:lnSpc>
                <a:spcPct val="100000"/>
              </a:lnSpc>
            </a:pP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.findFirst();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.empty())</a:t>
            </a:r>
            <a:r>
              <a:rPr dirty="0" sz="1600" spc="-14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469900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s.push(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 spc="-5">
                <a:latin typeface="SimSun"/>
                <a:cs typeface="SimSun"/>
              </a:rPr>
              <a:t>.retrieve());  </a:t>
            </a:r>
            <a:r>
              <a:rPr dirty="0" sz="1600">
                <a:latin typeface="SimSun"/>
                <a:cs typeface="SimSun"/>
              </a:rPr>
              <a:t>l.remove();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4751070"/>
            <a:ext cx="2340610" cy="488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(!s.empty())</a:t>
            </a:r>
            <a:endParaRPr sz="1600">
              <a:latin typeface="SimSun"/>
              <a:cs typeface="SimSun"/>
            </a:endParaRPr>
          </a:p>
          <a:p>
            <a:pPr marL="469900">
              <a:lnSpc>
                <a:spcPct val="100000"/>
              </a:lnSpc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l.insert(s.pop());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7828" y="5238750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40" y="5482538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12405" y="47971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12405" y="42637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812405" y="37303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12405" y="319697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488432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401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401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973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49109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49109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956295" y="5486095"/>
            <a:ext cx="1784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82382" y="1668779"/>
            <a:ext cx="2540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56656" y="2836545"/>
            <a:ext cx="254000" cy="2540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2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49565" y="4909692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67598" y="4378452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67598" y="3838067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276717" y="3918458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856"/>
                </a:lnTo>
                <a:lnTo>
                  <a:pt x="108838" y="115824"/>
                </a:lnTo>
                <a:lnTo>
                  <a:pt x="112394" y="109728"/>
                </a:lnTo>
                <a:lnTo>
                  <a:pt x="115950" y="103759"/>
                </a:lnTo>
                <a:lnTo>
                  <a:pt x="113918" y="95885"/>
                </a:lnTo>
                <a:lnTo>
                  <a:pt x="107823" y="92456"/>
                </a:lnTo>
                <a:lnTo>
                  <a:pt x="72117" y="71628"/>
                </a:lnTo>
                <a:lnTo>
                  <a:pt x="25273" y="71628"/>
                </a:lnTo>
                <a:lnTo>
                  <a:pt x="25273" y="46228"/>
                </a:lnTo>
                <a:lnTo>
                  <a:pt x="72117" y="46228"/>
                </a:lnTo>
                <a:lnTo>
                  <a:pt x="107823" y="25400"/>
                </a:lnTo>
                <a:lnTo>
                  <a:pt x="113918" y="21971"/>
                </a:lnTo>
                <a:lnTo>
                  <a:pt x="115950" y="14097"/>
                </a:lnTo>
                <a:lnTo>
                  <a:pt x="112394" y="8128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8"/>
                </a:moveTo>
                <a:lnTo>
                  <a:pt x="25273" y="46228"/>
                </a:lnTo>
                <a:lnTo>
                  <a:pt x="25273" y="71628"/>
                </a:lnTo>
                <a:lnTo>
                  <a:pt x="72117" y="71628"/>
                </a:lnTo>
                <a:lnTo>
                  <a:pt x="69069" y="69850"/>
                </a:lnTo>
                <a:lnTo>
                  <a:pt x="31623" y="69850"/>
                </a:lnTo>
                <a:lnTo>
                  <a:pt x="31623" y="48006"/>
                </a:lnTo>
                <a:lnTo>
                  <a:pt x="69069" y="48006"/>
                </a:lnTo>
                <a:lnTo>
                  <a:pt x="72117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117" y="46228"/>
                </a:lnTo>
                <a:lnTo>
                  <a:pt x="50346" y="58928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850"/>
                </a:lnTo>
                <a:lnTo>
                  <a:pt x="50346" y="58928"/>
                </a:lnTo>
                <a:lnTo>
                  <a:pt x="31623" y="48006"/>
                </a:lnTo>
                <a:close/>
              </a:path>
              <a:path w="382904" h="118110">
                <a:moveTo>
                  <a:pt x="50346" y="58928"/>
                </a:moveTo>
                <a:lnTo>
                  <a:pt x="31623" y="69850"/>
                </a:lnTo>
                <a:lnTo>
                  <a:pt x="69069" y="69850"/>
                </a:lnTo>
                <a:lnTo>
                  <a:pt x="50346" y="58928"/>
                </a:lnTo>
                <a:close/>
              </a:path>
              <a:path w="382904" h="118110">
                <a:moveTo>
                  <a:pt x="69069" y="48006"/>
                </a:moveTo>
                <a:lnTo>
                  <a:pt x="31623" y="48006"/>
                </a:lnTo>
                <a:lnTo>
                  <a:pt x="50346" y="58928"/>
                </a:lnTo>
                <a:lnTo>
                  <a:pt x="69069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8721979" y="3838702"/>
            <a:ext cx="1651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471921" y="1592961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0" y="247523"/>
                </a:moveTo>
                <a:lnTo>
                  <a:pt x="5025" y="197653"/>
                </a:lnTo>
                <a:lnTo>
                  <a:pt x="19440" y="151197"/>
                </a:lnTo>
                <a:lnTo>
                  <a:pt x="42253" y="109153"/>
                </a:lnTo>
                <a:lnTo>
                  <a:pt x="72469" y="72517"/>
                </a:lnTo>
                <a:lnTo>
                  <a:pt x="109097" y="42286"/>
                </a:lnTo>
                <a:lnTo>
                  <a:pt x="151143" y="19458"/>
                </a:lnTo>
                <a:lnTo>
                  <a:pt x="197616" y="5030"/>
                </a:lnTo>
                <a:lnTo>
                  <a:pt x="247523" y="0"/>
                </a:lnTo>
                <a:lnTo>
                  <a:pt x="297387" y="5030"/>
                </a:lnTo>
                <a:lnTo>
                  <a:pt x="343828" y="19458"/>
                </a:lnTo>
                <a:lnTo>
                  <a:pt x="385852" y="42286"/>
                </a:lnTo>
                <a:lnTo>
                  <a:pt x="422465" y="72516"/>
                </a:lnTo>
                <a:lnTo>
                  <a:pt x="452672" y="109153"/>
                </a:lnTo>
                <a:lnTo>
                  <a:pt x="475480" y="151197"/>
                </a:lnTo>
                <a:lnTo>
                  <a:pt x="489893" y="197653"/>
                </a:lnTo>
                <a:lnTo>
                  <a:pt x="494918" y="247523"/>
                </a:lnTo>
                <a:lnTo>
                  <a:pt x="489893" y="297392"/>
                </a:lnTo>
                <a:lnTo>
                  <a:pt x="475480" y="343848"/>
                </a:lnTo>
                <a:lnTo>
                  <a:pt x="452672" y="385892"/>
                </a:lnTo>
                <a:lnTo>
                  <a:pt x="422465" y="422528"/>
                </a:lnTo>
                <a:lnTo>
                  <a:pt x="385852" y="452759"/>
                </a:lnTo>
                <a:lnTo>
                  <a:pt x="343828" y="475587"/>
                </a:lnTo>
                <a:lnTo>
                  <a:pt x="297387" y="490015"/>
                </a:lnTo>
                <a:lnTo>
                  <a:pt x="247523" y="495046"/>
                </a:lnTo>
                <a:lnTo>
                  <a:pt x="197616" y="490015"/>
                </a:lnTo>
                <a:lnTo>
                  <a:pt x="151143" y="475587"/>
                </a:lnTo>
                <a:lnTo>
                  <a:pt x="109097" y="452759"/>
                </a:lnTo>
                <a:lnTo>
                  <a:pt x="72469" y="422529"/>
                </a:lnTo>
                <a:lnTo>
                  <a:pt x="42253" y="385892"/>
                </a:lnTo>
                <a:lnTo>
                  <a:pt x="19440" y="343848"/>
                </a:lnTo>
                <a:lnTo>
                  <a:pt x="5025" y="297392"/>
                </a:lnTo>
                <a:lnTo>
                  <a:pt x="0" y="247523"/>
                </a:lnTo>
                <a:close/>
              </a:path>
            </a:pathLst>
          </a:custGeom>
          <a:ln w="15874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85607" y="3744214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0" y="247523"/>
                </a:moveTo>
                <a:lnTo>
                  <a:pt x="5030" y="197616"/>
                </a:lnTo>
                <a:lnTo>
                  <a:pt x="19458" y="151143"/>
                </a:lnTo>
                <a:lnTo>
                  <a:pt x="42286" y="109097"/>
                </a:lnTo>
                <a:lnTo>
                  <a:pt x="72516" y="72469"/>
                </a:lnTo>
                <a:lnTo>
                  <a:pt x="109153" y="42253"/>
                </a:lnTo>
                <a:lnTo>
                  <a:pt x="151197" y="19440"/>
                </a:lnTo>
                <a:lnTo>
                  <a:pt x="197653" y="5025"/>
                </a:lnTo>
                <a:lnTo>
                  <a:pt x="247523" y="0"/>
                </a:lnTo>
                <a:lnTo>
                  <a:pt x="297392" y="5025"/>
                </a:lnTo>
                <a:lnTo>
                  <a:pt x="343848" y="19440"/>
                </a:lnTo>
                <a:lnTo>
                  <a:pt x="385892" y="42253"/>
                </a:lnTo>
                <a:lnTo>
                  <a:pt x="422528" y="72469"/>
                </a:lnTo>
                <a:lnTo>
                  <a:pt x="452759" y="109097"/>
                </a:lnTo>
                <a:lnTo>
                  <a:pt x="475587" y="151143"/>
                </a:lnTo>
                <a:lnTo>
                  <a:pt x="490015" y="197616"/>
                </a:lnTo>
                <a:lnTo>
                  <a:pt x="495046" y="247523"/>
                </a:lnTo>
                <a:lnTo>
                  <a:pt x="490015" y="297387"/>
                </a:lnTo>
                <a:lnTo>
                  <a:pt x="475587" y="343828"/>
                </a:lnTo>
                <a:lnTo>
                  <a:pt x="452759" y="385852"/>
                </a:lnTo>
                <a:lnTo>
                  <a:pt x="422529" y="422465"/>
                </a:lnTo>
                <a:lnTo>
                  <a:pt x="385892" y="452672"/>
                </a:lnTo>
                <a:lnTo>
                  <a:pt x="343848" y="475480"/>
                </a:lnTo>
                <a:lnTo>
                  <a:pt x="297392" y="489893"/>
                </a:lnTo>
                <a:lnTo>
                  <a:pt x="247523" y="494919"/>
                </a:lnTo>
                <a:lnTo>
                  <a:pt x="197653" y="489893"/>
                </a:lnTo>
                <a:lnTo>
                  <a:pt x="151197" y="475480"/>
                </a:lnTo>
                <a:lnTo>
                  <a:pt x="109153" y="452672"/>
                </a:lnTo>
                <a:lnTo>
                  <a:pt x="72517" y="422465"/>
                </a:lnTo>
                <a:lnTo>
                  <a:pt x="42286" y="385852"/>
                </a:lnTo>
                <a:lnTo>
                  <a:pt x="19458" y="343828"/>
                </a:lnTo>
                <a:lnTo>
                  <a:pt x="5030" y="297387"/>
                </a:lnTo>
                <a:lnTo>
                  <a:pt x="0" y="247523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665596" y="2088007"/>
            <a:ext cx="2120900" cy="1915160"/>
          </a:xfrm>
          <a:custGeom>
            <a:avLst/>
            <a:gdLst/>
            <a:ahLst/>
            <a:cxnLst/>
            <a:rect l="l" t="t" r="r" b="b"/>
            <a:pathLst>
              <a:path w="2120900" h="1915160">
                <a:moveTo>
                  <a:pt x="55346" y="44046"/>
                </a:moveTo>
                <a:lnTo>
                  <a:pt x="44877" y="63431"/>
                </a:lnTo>
                <a:lnTo>
                  <a:pt x="45719" y="89662"/>
                </a:lnTo>
                <a:lnTo>
                  <a:pt x="54610" y="179323"/>
                </a:lnTo>
                <a:lnTo>
                  <a:pt x="69341" y="268731"/>
                </a:lnTo>
                <a:lnTo>
                  <a:pt x="89407" y="357631"/>
                </a:lnTo>
                <a:lnTo>
                  <a:pt x="114935" y="445642"/>
                </a:lnTo>
                <a:lnTo>
                  <a:pt x="145541" y="532891"/>
                </a:lnTo>
                <a:lnTo>
                  <a:pt x="181101" y="618997"/>
                </a:lnTo>
                <a:lnTo>
                  <a:pt x="221361" y="703833"/>
                </a:lnTo>
                <a:lnTo>
                  <a:pt x="266318" y="787272"/>
                </a:lnTo>
                <a:lnTo>
                  <a:pt x="315594" y="869060"/>
                </a:lnTo>
                <a:lnTo>
                  <a:pt x="368807" y="949070"/>
                </a:lnTo>
                <a:lnTo>
                  <a:pt x="426338" y="1027302"/>
                </a:lnTo>
                <a:lnTo>
                  <a:pt x="487425" y="1103248"/>
                </a:lnTo>
                <a:lnTo>
                  <a:pt x="552323" y="1177035"/>
                </a:lnTo>
                <a:lnTo>
                  <a:pt x="620394" y="1248155"/>
                </a:lnTo>
                <a:lnTo>
                  <a:pt x="691895" y="1316863"/>
                </a:lnTo>
                <a:lnTo>
                  <a:pt x="766317" y="1382648"/>
                </a:lnTo>
                <a:lnTo>
                  <a:pt x="843660" y="1445514"/>
                </a:lnTo>
                <a:lnTo>
                  <a:pt x="923671" y="1505203"/>
                </a:lnTo>
                <a:lnTo>
                  <a:pt x="1005967" y="1561464"/>
                </a:lnTo>
                <a:lnTo>
                  <a:pt x="1090802" y="1614423"/>
                </a:lnTo>
                <a:lnTo>
                  <a:pt x="1177544" y="1663572"/>
                </a:lnTo>
                <a:lnTo>
                  <a:pt x="1266317" y="1708911"/>
                </a:lnTo>
                <a:lnTo>
                  <a:pt x="1356741" y="1750186"/>
                </a:lnTo>
                <a:lnTo>
                  <a:pt x="1448688" y="1787397"/>
                </a:lnTo>
                <a:lnTo>
                  <a:pt x="1542160" y="1820163"/>
                </a:lnTo>
                <a:lnTo>
                  <a:pt x="1636522" y="1848230"/>
                </a:lnTo>
                <a:lnTo>
                  <a:pt x="1732026" y="1871725"/>
                </a:lnTo>
                <a:lnTo>
                  <a:pt x="1828164" y="1890394"/>
                </a:lnTo>
                <a:lnTo>
                  <a:pt x="1925066" y="1903729"/>
                </a:lnTo>
                <a:lnTo>
                  <a:pt x="2022348" y="1911984"/>
                </a:lnTo>
                <a:lnTo>
                  <a:pt x="2119756" y="1914778"/>
                </a:lnTo>
                <a:lnTo>
                  <a:pt x="2120392" y="1892680"/>
                </a:lnTo>
                <a:lnTo>
                  <a:pt x="2024252" y="1889886"/>
                </a:lnTo>
                <a:lnTo>
                  <a:pt x="1928113" y="1881758"/>
                </a:lnTo>
                <a:lnTo>
                  <a:pt x="1832355" y="1868550"/>
                </a:lnTo>
                <a:lnTo>
                  <a:pt x="1737359" y="1850135"/>
                </a:lnTo>
                <a:lnTo>
                  <a:pt x="1642872" y="1827021"/>
                </a:lnTo>
                <a:lnTo>
                  <a:pt x="1549400" y="1799081"/>
                </a:lnTo>
                <a:lnTo>
                  <a:pt x="1457071" y="1766696"/>
                </a:lnTo>
                <a:lnTo>
                  <a:pt x="1366011" y="1729993"/>
                </a:lnTo>
                <a:lnTo>
                  <a:pt x="1276477" y="1689099"/>
                </a:lnTo>
                <a:lnTo>
                  <a:pt x="1188593" y="1644268"/>
                </a:lnTo>
                <a:lnTo>
                  <a:pt x="1102613" y="1595500"/>
                </a:lnTo>
                <a:lnTo>
                  <a:pt x="1018539" y="1543176"/>
                </a:lnTo>
                <a:lnTo>
                  <a:pt x="936878" y="1487296"/>
                </a:lnTo>
                <a:lnTo>
                  <a:pt x="857630" y="1428241"/>
                </a:lnTo>
                <a:lnTo>
                  <a:pt x="781050" y="1366012"/>
                </a:lnTo>
                <a:lnTo>
                  <a:pt x="707263" y="1300733"/>
                </a:lnTo>
                <a:lnTo>
                  <a:pt x="636397" y="1232789"/>
                </a:lnTo>
                <a:lnTo>
                  <a:pt x="568960" y="1162303"/>
                </a:lnTo>
                <a:lnTo>
                  <a:pt x="504825" y="1089278"/>
                </a:lnTo>
                <a:lnTo>
                  <a:pt x="444245" y="1014094"/>
                </a:lnTo>
                <a:lnTo>
                  <a:pt x="387350" y="936751"/>
                </a:lnTo>
                <a:lnTo>
                  <a:pt x="334517" y="857630"/>
                </a:lnTo>
                <a:lnTo>
                  <a:pt x="285876" y="776731"/>
                </a:lnTo>
                <a:lnTo>
                  <a:pt x="241426" y="694308"/>
                </a:lnTo>
                <a:lnTo>
                  <a:pt x="201549" y="610488"/>
                </a:lnTo>
                <a:lnTo>
                  <a:pt x="166497" y="525526"/>
                </a:lnTo>
                <a:lnTo>
                  <a:pt x="136270" y="439546"/>
                </a:lnTo>
                <a:lnTo>
                  <a:pt x="111125" y="352678"/>
                </a:lnTo>
                <a:lnTo>
                  <a:pt x="91186" y="265175"/>
                </a:lnTo>
                <a:lnTo>
                  <a:pt x="76707" y="177164"/>
                </a:lnTo>
                <a:lnTo>
                  <a:pt x="67944" y="88900"/>
                </a:lnTo>
                <a:lnTo>
                  <a:pt x="67051" y="62647"/>
                </a:lnTo>
                <a:lnTo>
                  <a:pt x="55346" y="44046"/>
                </a:lnTo>
                <a:close/>
              </a:path>
              <a:path w="2120900" h="1915160">
                <a:moveTo>
                  <a:pt x="53848" y="0"/>
                </a:moveTo>
                <a:lnTo>
                  <a:pt x="2920" y="94360"/>
                </a:lnTo>
                <a:lnTo>
                  <a:pt x="0" y="99821"/>
                </a:lnTo>
                <a:lnTo>
                  <a:pt x="2031" y="106552"/>
                </a:lnTo>
                <a:lnTo>
                  <a:pt x="7365" y="109473"/>
                </a:lnTo>
                <a:lnTo>
                  <a:pt x="12826" y="112394"/>
                </a:lnTo>
                <a:lnTo>
                  <a:pt x="19557" y="110362"/>
                </a:lnTo>
                <a:lnTo>
                  <a:pt x="22478" y="104901"/>
                </a:lnTo>
                <a:lnTo>
                  <a:pt x="44877" y="63431"/>
                </a:lnTo>
                <a:lnTo>
                  <a:pt x="43561" y="22478"/>
                </a:lnTo>
                <a:lnTo>
                  <a:pt x="65658" y="21716"/>
                </a:lnTo>
                <a:lnTo>
                  <a:pt x="67516" y="21716"/>
                </a:lnTo>
                <a:lnTo>
                  <a:pt x="53848" y="0"/>
                </a:lnTo>
                <a:close/>
              </a:path>
              <a:path w="2120900" h="1915160">
                <a:moveTo>
                  <a:pt x="67516" y="21716"/>
                </a:moveTo>
                <a:lnTo>
                  <a:pt x="65658" y="21716"/>
                </a:lnTo>
                <a:lnTo>
                  <a:pt x="67051" y="62647"/>
                </a:lnTo>
                <a:lnTo>
                  <a:pt x="92201" y="102615"/>
                </a:lnTo>
                <a:lnTo>
                  <a:pt x="95376" y="107822"/>
                </a:lnTo>
                <a:lnTo>
                  <a:pt x="102235" y="109473"/>
                </a:lnTo>
                <a:lnTo>
                  <a:pt x="112649" y="102869"/>
                </a:lnTo>
                <a:lnTo>
                  <a:pt x="114173" y="96012"/>
                </a:lnTo>
                <a:lnTo>
                  <a:pt x="110998" y="90804"/>
                </a:lnTo>
                <a:lnTo>
                  <a:pt x="67516" y="21716"/>
                </a:lnTo>
                <a:close/>
              </a:path>
              <a:path w="2120900" h="1915160">
                <a:moveTo>
                  <a:pt x="65658" y="21716"/>
                </a:moveTo>
                <a:lnTo>
                  <a:pt x="43561" y="22478"/>
                </a:lnTo>
                <a:lnTo>
                  <a:pt x="44877" y="63431"/>
                </a:lnTo>
                <a:lnTo>
                  <a:pt x="55346" y="44046"/>
                </a:lnTo>
                <a:lnTo>
                  <a:pt x="45212" y="27939"/>
                </a:lnTo>
                <a:lnTo>
                  <a:pt x="64388" y="27304"/>
                </a:lnTo>
                <a:lnTo>
                  <a:pt x="65849" y="27304"/>
                </a:lnTo>
                <a:lnTo>
                  <a:pt x="65658" y="21716"/>
                </a:lnTo>
                <a:close/>
              </a:path>
              <a:path w="2120900" h="1915160">
                <a:moveTo>
                  <a:pt x="65849" y="27304"/>
                </a:moveTo>
                <a:lnTo>
                  <a:pt x="64388" y="27304"/>
                </a:lnTo>
                <a:lnTo>
                  <a:pt x="55346" y="44046"/>
                </a:lnTo>
                <a:lnTo>
                  <a:pt x="67051" y="62647"/>
                </a:lnTo>
                <a:lnTo>
                  <a:pt x="65849" y="27304"/>
                </a:lnTo>
                <a:close/>
              </a:path>
              <a:path w="2120900" h="1915160">
                <a:moveTo>
                  <a:pt x="64388" y="27304"/>
                </a:moveTo>
                <a:lnTo>
                  <a:pt x="45212" y="27939"/>
                </a:lnTo>
                <a:lnTo>
                  <a:pt x="55346" y="44046"/>
                </a:lnTo>
                <a:lnTo>
                  <a:pt x="64388" y="27304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659246" y="1322705"/>
            <a:ext cx="118110" cy="304800"/>
          </a:xfrm>
          <a:custGeom>
            <a:avLst/>
            <a:gdLst/>
            <a:ahLst/>
            <a:cxnLst/>
            <a:rect l="l" t="t" r="r" b="b"/>
            <a:pathLst>
              <a:path w="118110" h="304800">
                <a:moveTo>
                  <a:pt x="14097" y="188849"/>
                </a:moveTo>
                <a:lnTo>
                  <a:pt x="8127" y="192405"/>
                </a:lnTo>
                <a:lnTo>
                  <a:pt x="2031" y="195961"/>
                </a:lnTo>
                <a:lnTo>
                  <a:pt x="0" y="203708"/>
                </a:lnTo>
                <a:lnTo>
                  <a:pt x="58927" y="304800"/>
                </a:lnTo>
                <a:lnTo>
                  <a:pt x="73585" y="279654"/>
                </a:lnTo>
                <a:lnTo>
                  <a:pt x="46227" y="279654"/>
                </a:lnTo>
                <a:lnTo>
                  <a:pt x="46227" y="232682"/>
                </a:lnTo>
                <a:lnTo>
                  <a:pt x="25400" y="196977"/>
                </a:lnTo>
                <a:lnTo>
                  <a:pt x="21970" y="191008"/>
                </a:lnTo>
                <a:lnTo>
                  <a:pt x="14097" y="188849"/>
                </a:lnTo>
                <a:close/>
              </a:path>
              <a:path w="118110" h="304800">
                <a:moveTo>
                  <a:pt x="46227" y="232682"/>
                </a:moveTo>
                <a:lnTo>
                  <a:pt x="46227" y="279654"/>
                </a:lnTo>
                <a:lnTo>
                  <a:pt x="71627" y="279654"/>
                </a:lnTo>
                <a:lnTo>
                  <a:pt x="71627" y="273177"/>
                </a:lnTo>
                <a:lnTo>
                  <a:pt x="48005" y="273177"/>
                </a:lnTo>
                <a:lnTo>
                  <a:pt x="58927" y="254453"/>
                </a:lnTo>
                <a:lnTo>
                  <a:pt x="46227" y="232682"/>
                </a:lnTo>
                <a:close/>
              </a:path>
              <a:path w="118110" h="304800">
                <a:moveTo>
                  <a:pt x="103758" y="188849"/>
                </a:moveTo>
                <a:lnTo>
                  <a:pt x="95885" y="191008"/>
                </a:lnTo>
                <a:lnTo>
                  <a:pt x="92455" y="196977"/>
                </a:lnTo>
                <a:lnTo>
                  <a:pt x="71627" y="232682"/>
                </a:lnTo>
                <a:lnTo>
                  <a:pt x="71627" y="279654"/>
                </a:lnTo>
                <a:lnTo>
                  <a:pt x="73585" y="279654"/>
                </a:lnTo>
                <a:lnTo>
                  <a:pt x="117855" y="203708"/>
                </a:lnTo>
                <a:lnTo>
                  <a:pt x="115824" y="195961"/>
                </a:lnTo>
                <a:lnTo>
                  <a:pt x="109727" y="192405"/>
                </a:lnTo>
                <a:lnTo>
                  <a:pt x="103758" y="188849"/>
                </a:lnTo>
                <a:close/>
              </a:path>
              <a:path w="118110" h="304800">
                <a:moveTo>
                  <a:pt x="58927" y="254453"/>
                </a:moveTo>
                <a:lnTo>
                  <a:pt x="48005" y="273177"/>
                </a:lnTo>
                <a:lnTo>
                  <a:pt x="69850" y="273177"/>
                </a:lnTo>
                <a:lnTo>
                  <a:pt x="58927" y="254453"/>
                </a:lnTo>
                <a:close/>
              </a:path>
              <a:path w="118110" h="304800">
                <a:moveTo>
                  <a:pt x="71627" y="232682"/>
                </a:moveTo>
                <a:lnTo>
                  <a:pt x="58927" y="254453"/>
                </a:lnTo>
                <a:lnTo>
                  <a:pt x="69850" y="273177"/>
                </a:lnTo>
                <a:lnTo>
                  <a:pt x="71627" y="273177"/>
                </a:lnTo>
                <a:lnTo>
                  <a:pt x="71627" y="232682"/>
                </a:lnTo>
                <a:close/>
              </a:path>
              <a:path w="118110" h="304800">
                <a:moveTo>
                  <a:pt x="71627" y="0"/>
                </a:moveTo>
                <a:lnTo>
                  <a:pt x="46227" y="0"/>
                </a:lnTo>
                <a:lnTo>
                  <a:pt x="46227" y="232682"/>
                </a:lnTo>
                <a:lnTo>
                  <a:pt x="58927" y="254453"/>
                </a:lnTo>
                <a:lnTo>
                  <a:pt x="71627" y="232682"/>
                </a:lnTo>
                <a:lnTo>
                  <a:pt x="71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88340" y="1130172"/>
            <a:ext cx="5106035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200" spc="-5" b="1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Tester</a:t>
            </a:r>
            <a:r>
              <a:rPr dirty="0" sz="1600" spc="-45">
                <a:solidFill>
                  <a:srgbClr val="464646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1" name="object 31"/>
          <p:cNvSpPr txBox="1"/>
          <p:nvPr/>
        </p:nvSpPr>
        <p:spPr>
          <a:xfrm>
            <a:off x="5126482" y="1668779"/>
            <a:ext cx="66230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21970" algn="l"/>
              </a:tabLst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L	</a:t>
            </a:r>
            <a:r>
              <a:rPr dirty="0" sz="1800" spc="-5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15468"/>
            <a:ext cx="7804404" cy="891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7244" y="2068195"/>
            <a:ext cx="4556760" cy="9759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… other methods</a:t>
            </a:r>
            <a:r>
              <a:rPr dirty="0" sz="1600" spc="-9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 marR="5080" indent="-4572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intReverse(List&lt;Integer&gt; l)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>
                <a:latin typeface="SimSun"/>
                <a:cs typeface="SimSun"/>
              </a:rPr>
              <a:t>Stack&lt;Integer&gt; </a:t>
            </a:r>
            <a:r>
              <a:rPr dirty="0" sz="1600" spc="-5">
                <a:latin typeface="SimSun"/>
                <a:cs typeface="SimSun"/>
              </a:rPr>
              <a:t>s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6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Stack&lt;Integer&gt;();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3287648"/>
            <a:ext cx="2620645" cy="1219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62940">
              <a:lnSpc>
                <a:spcPct val="100000"/>
              </a:lnSpc>
            </a:pP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.findFirst();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.empty())</a:t>
            </a:r>
            <a:r>
              <a:rPr dirty="0" sz="1600" spc="-14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469900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s.push(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 spc="-5">
                <a:latin typeface="SimSun"/>
                <a:cs typeface="SimSun"/>
              </a:rPr>
              <a:t>.retrieve());  </a:t>
            </a:r>
            <a:r>
              <a:rPr dirty="0" sz="1600">
                <a:latin typeface="SimSun"/>
                <a:cs typeface="SimSun"/>
              </a:rPr>
              <a:t>l.remove();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4751070"/>
            <a:ext cx="2340610" cy="488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(!s.empty())</a:t>
            </a:r>
            <a:endParaRPr sz="1600">
              <a:latin typeface="SimSun"/>
              <a:cs typeface="SimSun"/>
            </a:endParaRPr>
          </a:p>
          <a:p>
            <a:pPr marL="469900">
              <a:lnSpc>
                <a:spcPct val="100000"/>
              </a:lnSpc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l.insert(s.pop());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7828" y="5238750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40" y="5482538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12405" y="47971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12405" y="42637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812405" y="37303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12405" y="319697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488432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401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401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973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49109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49109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956295" y="5486095"/>
            <a:ext cx="1784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82382" y="1668779"/>
            <a:ext cx="2540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56656" y="2836545"/>
            <a:ext cx="254000" cy="2540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2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49565" y="4909692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67598" y="4378452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922009" y="1592961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0" y="247523"/>
                </a:moveTo>
                <a:lnTo>
                  <a:pt x="5030" y="197653"/>
                </a:lnTo>
                <a:lnTo>
                  <a:pt x="19458" y="151197"/>
                </a:lnTo>
                <a:lnTo>
                  <a:pt x="42286" y="109153"/>
                </a:lnTo>
                <a:lnTo>
                  <a:pt x="72516" y="72517"/>
                </a:lnTo>
                <a:lnTo>
                  <a:pt x="109153" y="42286"/>
                </a:lnTo>
                <a:lnTo>
                  <a:pt x="151197" y="19458"/>
                </a:lnTo>
                <a:lnTo>
                  <a:pt x="197653" y="5030"/>
                </a:lnTo>
                <a:lnTo>
                  <a:pt x="247523" y="0"/>
                </a:lnTo>
                <a:lnTo>
                  <a:pt x="297392" y="5030"/>
                </a:lnTo>
                <a:lnTo>
                  <a:pt x="343848" y="19458"/>
                </a:lnTo>
                <a:lnTo>
                  <a:pt x="385892" y="42286"/>
                </a:lnTo>
                <a:lnTo>
                  <a:pt x="422528" y="72516"/>
                </a:lnTo>
                <a:lnTo>
                  <a:pt x="452759" y="109153"/>
                </a:lnTo>
                <a:lnTo>
                  <a:pt x="475587" y="151197"/>
                </a:lnTo>
                <a:lnTo>
                  <a:pt x="490015" y="197653"/>
                </a:lnTo>
                <a:lnTo>
                  <a:pt x="495045" y="247523"/>
                </a:lnTo>
                <a:lnTo>
                  <a:pt x="490015" y="297392"/>
                </a:lnTo>
                <a:lnTo>
                  <a:pt x="475587" y="343848"/>
                </a:lnTo>
                <a:lnTo>
                  <a:pt x="452759" y="385892"/>
                </a:lnTo>
                <a:lnTo>
                  <a:pt x="422528" y="422528"/>
                </a:lnTo>
                <a:lnTo>
                  <a:pt x="385892" y="452759"/>
                </a:lnTo>
                <a:lnTo>
                  <a:pt x="343848" y="475587"/>
                </a:lnTo>
                <a:lnTo>
                  <a:pt x="297392" y="490015"/>
                </a:lnTo>
                <a:lnTo>
                  <a:pt x="247523" y="495046"/>
                </a:lnTo>
                <a:lnTo>
                  <a:pt x="197653" y="490015"/>
                </a:lnTo>
                <a:lnTo>
                  <a:pt x="151197" y="475587"/>
                </a:lnTo>
                <a:lnTo>
                  <a:pt x="109153" y="452759"/>
                </a:lnTo>
                <a:lnTo>
                  <a:pt x="72516" y="422529"/>
                </a:lnTo>
                <a:lnTo>
                  <a:pt x="42286" y="385892"/>
                </a:lnTo>
                <a:lnTo>
                  <a:pt x="19458" y="343848"/>
                </a:lnTo>
                <a:lnTo>
                  <a:pt x="5030" y="297392"/>
                </a:lnTo>
                <a:lnTo>
                  <a:pt x="0" y="247523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00317" y="1322705"/>
            <a:ext cx="118110" cy="304800"/>
          </a:xfrm>
          <a:custGeom>
            <a:avLst/>
            <a:gdLst/>
            <a:ahLst/>
            <a:cxnLst/>
            <a:rect l="l" t="t" r="r" b="b"/>
            <a:pathLst>
              <a:path w="118110" h="304800">
                <a:moveTo>
                  <a:pt x="14224" y="188849"/>
                </a:moveTo>
                <a:lnTo>
                  <a:pt x="2032" y="195961"/>
                </a:lnTo>
                <a:lnTo>
                  <a:pt x="0" y="203708"/>
                </a:lnTo>
                <a:lnTo>
                  <a:pt x="58928" y="304800"/>
                </a:lnTo>
                <a:lnTo>
                  <a:pt x="73618" y="279654"/>
                </a:lnTo>
                <a:lnTo>
                  <a:pt x="46228" y="279654"/>
                </a:lnTo>
                <a:lnTo>
                  <a:pt x="46228" y="232464"/>
                </a:lnTo>
                <a:lnTo>
                  <a:pt x="25527" y="196977"/>
                </a:lnTo>
                <a:lnTo>
                  <a:pt x="21971" y="191008"/>
                </a:lnTo>
                <a:lnTo>
                  <a:pt x="14224" y="188849"/>
                </a:lnTo>
                <a:close/>
              </a:path>
              <a:path w="118110" h="304800">
                <a:moveTo>
                  <a:pt x="46228" y="232464"/>
                </a:moveTo>
                <a:lnTo>
                  <a:pt x="46228" y="279654"/>
                </a:lnTo>
                <a:lnTo>
                  <a:pt x="71628" y="279654"/>
                </a:lnTo>
                <a:lnTo>
                  <a:pt x="71628" y="273177"/>
                </a:lnTo>
                <a:lnTo>
                  <a:pt x="48006" y="273177"/>
                </a:lnTo>
                <a:lnTo>
                  <a:pt x="58991" y="254344"/>
                </a:lnTo>
                <a:lnTo>
                  <a:pt x="46228" y="232464"/>
                </a:lnTo>
                <a:close/>
              </a:path>
              <a:path w="118110" h="304800">
                <a:moveTo>
                  <a:pt x="103759" y="188849"/>
                </a:moveTo>
                <a:lnTo>
                  <a:pt x="96012" y="191008"/>
                </a:lnTo>
                <a:lnTo>
                  <a:pt x="92456" y="196977"/>
                </a:lnTo>
                <a:lnTo>
                  <a:pt x="71755" y="232464"/>
                </a:lnTo>
                <a:lnTo>
                  <a:pt x="71628" y="279654"/>
                </a:lnTo>
                <a:lnTo>
                  <a:pt x="73618" y="279654"/>
                </a:lnTo>
                <a:lnTo>
                  <a:pt x="114427" y="209804"/>
                </a:lnTo>
                <a:lnTo>
                  <a:pt x="117856" y="203708"/>
                </a:lnTo>
                <a:lnTo>
                  <a:pt x="115824" y="195961"/>
                </a:lnTo>
                <a:lnTo>
                  <a:pt x="109855" y="192405"/>
                </a:lnTo>
                <a:lnTo>
                  <a:pt x="103759" y="188849"/>
                </a:lnTo>
                <a:close/>
              </a:path>
              <a:path w="118110" h="304800">
                <a:moveTo>
                  <a:pt x="58991" y="254344"/>
                </a:moveTo>
                <a:lnTo>
                  <a:pt x="48006" y="273177"/>
                </a:lnTo>
                <a:lnTo>
                  <a:pt x="69977" y="273177"/>
                </a:lnTo>
                <a:lnTo>
                  <a:pt x="58991" y="254344"/>
                </a:lnTo>
                <a:close/>
              </a:path>
              <a:path w="118110" h="304800">
                <a:moveTo>
                  <a:pt x="71628" y="232682"/>
                </a:moveTo>
                <a:lnTo>
                  <a:pt x="58991" y="254344"/>
                </a:lnTo>
                <a:lnTo>
                  <a:pt x="69977" y="273177"/>
                </a:lnTo>
                <a:lnTo>
                  <a:pt x="71628" y="273177"/>
                </a:lnTo>
                <a:lnTo>
                  <a:pt x="71628" y="232682"/>
                </a:lnTo>
                <a:close/>
              </a:path>
              <a:path w="118110" h="304800">
                <a:moveTo>
                  <a:pt x="71628" y="0"/>
                </a:moveTo>
                <a:lnTo>
                  <a:pt x="46228" y="0"/>
                </a:lnTo>
                <a:lnTo>
                  <a:pt x="46355" y="232682"/>
                </a:lnTo>
                <a:lnTo>
                  <a:pt x="58991" y="254344"/>
                </a:lnTo>
                <a:lnTo>
                  <a:pt x="71628" y="232682"/>
                </a:lnTo>
                <a:lnTo>
                  <a:pt x="716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88340" y="1130172"/>
            <a:ext cx="5546725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200" spc="-5" b="1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Tester</a:t>
            </a:r>
            <a:r>
              <a:rPr dirty="0" sz="1600" spc="-45">
                <a:solidFill>
                  <a:srgbClr val="464646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276717" y="4485385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2"/>
                </a:lnTo>
                <a:lnTo>
                  <a:pt x="108838" y="115950"/>
                </a:lnTo>
                <a:lnTo>
                  <a:pt x="115950" y="103758"/>
                </a:lnTo>
                <a:lnTo>
                  <a:pt x="113918" y="96012"/>
                </a:lnTo>
                <a:lnTo>
                  <a:pt x="72335" y="71755"/>
                </a:lnTo>
                <a:lnTo>
                  <a:pt x="25273" y="71755"/>
                </a:lnTo>
                <a:lnTo>
                  <a:pt x="25273" y="46355"/>
                </a:lnTo>
                <a:lnTo>
                  <a:pt x="72117" y="46355"/>
                </a:lnTo>
                <a:lnTo>
                  <a:pt x="113918" y="21970"/>
                </a:lnTo>
                <a:lnTo>
                  <a:pt x="115950" y="14224"/>
                </a:lnTo>
                <a:lnTo>
                  <a:pt x="112394" y="8127"/>
                </a:lnTo>
                <a:lnTo>
                  <a:pt x="108838" y="2158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273" y="46355"/>
                </a:lnTo>
                <a:lnTo>
                  <a:pt x="25273" y="71755"/>
                </a:lnTo>
                <a:lnTo>
                  <a:pt x="72335" y="71755"/>
                </a:lnTo>
                <a:lnTo>
                  <a:pt x="69287" y="69976"/>
                </a:lnTo>
                <a:lnTo>
                  <a:pt x="31623" y="69976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6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6"/>
                </a:lnTo>
                <a:lnTo>
                  <a:pt x="69287" y="69976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8721979" y="4405629"/>
            <a:ext cx="1651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785607" y="4284090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0" y="247395"/>
                </a:moveTo>
                <a:lnTo>
                  <a:pt x="5030" y="197531"/>
                </a:lnTo>
                <a:lnTo>
                  <a:pt x="19458" y="151090"/>
                </a:lnTo>
                <a:lnTo>
                  <a:pt x="42286" y="109066"/>
                </a:lnTo>
                <a:lnTo>
                  <a:pt x="72516" y="72453"/>
                </a:lnTo>
                <a:lnTo>
                  <a:pt x="109153" y="42246"/>
                </a:lnTo>
                <a:lnTo>
                  <a:pt x="151197" y="19438"/>
                </a:lnTo>
                <a:lnTo>
                  <a:pt x="197653" y="5025"/>
                </a:lnTo>
                <a:lnTo>
                  <a:pt x="247523" y="0"/>
                </a:lnTo>
                <a:lnTo>
                  <a:pt x="297392" y="5025"/>
                </a:lnTo>
                <a:lnTo>
                  <a:pt x="343848" y="19438"/>
                </a:lnTo>
                <a:lnTo>
                  <a:pt x="385892" y="42246"/>
                </a:lnTo>
                <a:lnTo>
                  <a:pt x="422528" y="72453"/>
                </a:lnTo>
                <a:lnTo>
                  <a:pt x="452759" y="109066"/>
                </a:lnTo>
                <a:lnTo>
                  <a:pt x="475587" y="151090"/>
                </a:lnTo>
                <a:lnTo>
                  <a:pt x="490015" y="197531"/>
                </a:lnTo>
                <a:lnTo>
                  <a:pt x="495046" y="247395"/>
                </a:lnTo>
                <a:lnTo>
                  <a:pt x="490015" y="297302"/>
                </a:lnTo>
                <a:lnTo>
                  <a:pt x="475587" y="343775"/>
                </a:lnTo>
                <a:lnTo>
                  <a:pt x="452759" y="385821"/>
                </a:lnTo>
                <a:lnTo>
                  <a:pt x="422529" y="422449"/>
                </a:lnTo>
                <a:lnTo>
                  <a:pt x="385892" y="452665"/>
                </a:lnTo>
                <a:lnTo>
                  <a:pt x="343848" y="475478"/>
                </a:lnTo>
                <a:lnTo>
                  <a:pt x="297392" y="489893"/>
                </a:lnTo>
                <a:lnTo>
                  <a:pt x="247523" y="494918"/>
                </a:lnTo>
                <a:lnTo>
                  <a:pt x="197653" y="489893"/>
                </a:lnTo>
                <a:lnTo>
                  <a:pt x="151197" y="475478"/>
                </a:lnTo>
                <a:lnTo>
                  <a:pt x="109153" y="452665"/>
                </a:lnTo>
                <a:lnTo>
                  <a:pt x="72517" y="422449"/>
                </a:lnTo>
                <a:lnTo>
                  <a:pt x="42286" y="385821"/>
                </a:lnTo>
                <a:lnTo>
                  <a:pt x="19458" y="343775"/>
                </a:lnTo>
                <a:lnTo>
                  <a:pt x="5030" y="297302"/>
                </a:lnTo>
                <a:lnTo>
                  <a:pt x="0" y="247395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114541" y="2088007"/>
            <a:ext cx="1671320" cy="2454910"/>
          </a:xfrm>
          <a:custGeom>
            <a:avLst/>
            <a:gdLst/>
            <a:ahLst/>
            <a:cxnLst/>
            <a:rect l="l" t="t" r="r" b="b"/>
            <a:pathLst>
              <a:path w="1671320" h="2454910">
                <a:moveTo>
                  <a:pt x="56018" y="44060"/>
                </a:moveTo>
                <a:lnTo>
                  <a:pt x="45294" y="63320"/>
                </a:lnTo>
                <a:lnTo>
                  <a:pt x="46355" y="114807"/>
                </a:lnTo>
                <a:lnTo>
                  <a:pt x="53212" y="229488"/>
                </a:lnTo>
                <a:lnTo>
                  <a:pt x="64643" y="343788"/>
                </a:lnTo>
                <a:lnTo>
                  <a:pt x="80391" y="457326"/>
                </a:lnTo>
                <a:lnTo>
                  <a:pt x="100203" y="570102"/>
                </a:lnTo>
                <a:lnTo>
                  <a:pt x="124079" y="681608"/>
                </a:lnTo>
                <a:lnTo>
                  <a:pt x="151892" y="791717"/>
                </a:lnTo>
                <a:lnTo>
                  <a:pt x="183261" y="900429"/>
                </a:lnTo>
                <a:lnTo>
                  <a:pt x="218312" y="1007109"/>
                </a:lnTo>
                <a:lnTo>
                  <a:pt x="256667" y="1112012"/>
                </a:lnTo>
                <a:lnTo>
                  <a:pt x="298450" y="1214627"/>
                </a:lnTo>
                <a:lnTo>
                  <a:pt x="343154" y="1314703"/>
                </a:lnTo>
                <a:lnTo>
                  <a:pt x="390906" y="1412113"/>
                </a:lnTo>
                <a:lnTo>
                  <a:pt x="441579" y="1506601"/>
                </a:lnTo>
                <a:lnTo>
                  <a:pt x="494918" y="1597913"/>
                </a:lnTo>
                <a:lnTo>
                  <a:pt x="550672" y="1685924"/>
                </a:lnTo>
                <a:lnTo>
                  <a:pt x="608964" y="1770379"/>
                </a:lnTo>
                <a:lnTo>
                  <a:pt x="669289" y="1851024"/>
                </a:lnTo>
                <a:lnTo>
                  <a:pt x="731901" y="1927605"/>
                </a:lnTo>
                <a:lnTo>
                  <a:pt x="796416" y="1999995"/>
                </a:lnTo>
                <a:lnTo>
                  <a:pt x="862711" y="2067940"/>
                </a:lnTo>
                <a:lnTo>
                  <a:pt x="930656" y="2131186"/>
                </a:lnTo>
                <a:lnTo>
                  <a:pt x="1000125" y="2189353"/>
                </a:lnTo>
                <a:lnTo>
                  <a:pt x="1070990" y="2242438"/>
                </a:lnTo>
                <a:lnTo>
                  <a:pt x="1143127" y="2290317"/>
                </a:lnTo>
                <a:lnTo>
                  <a:pt x="1216406" y="2332481"/>
                </a:lnTo>
                <a:lnTo>
                  <a:pt x="1290574" y="2368676"/>
                </a:lnTo>
                <a:lnTo>
                  <a:pt x="1328165" y="2384805"/>
                </a:lnTo>
                <a:lnTo>
                  <a:pt x="1365631" y="2399156"/>
                </a:lnTo>
                <a:lnTo>
                  <a:pt x="1403477" y="2411856"/>
                </a:lnTo>
                <a:lnTo>
                  <a:pt x="1441323" y="2423032"/>
                </a:lnTo>
                <a:lnTo>
                  <a:pt x="1479423" y="2432557"/>
                </a:lnTo>
                <a:lnTo>
                  <a:pt x="1517523" y="2440431"/>
                </a:lnTo>
                <a:lnTo>
                  <a:pt x="1555750" y="2446654"/>
                </a:lnTo>
                <a:lnTo>
                  <a:pt x="1594104" y="2451099"/>
                </a:lnTo>
                <a:lnTo>
                  <a:pt x="1632458" y="2453893"/>
                </a:lnTo>
                <a:lnTo>
                  <a:pt x="1670812" y="2454655"/>
                </a:lnTo>
                <a:lnTo>
                  <a:pt x="1671319" y="2432557"/>
                </a:lnTo>
                <a:lnTo>
                  <a:pt x="1633982" y="2431668"/>
                </a:lnTo>
                <a:lnTo>
                  <a:pt x="1596643" y="2429001"/>
                </a:lnTo>
                <a:lnTo>
                  <a:pt x="1522094" y="2418715"/>
                </a:lnTo>
                <a:lnTo>
                  <a:pt x="1447673" y="2401697"/>
                </a:lnTo>
                <a:lnTo>
                  <a:pt x="1410589" y="2390774"/>
                </a:lnTo>
                <a:lnTo>
                  <a:pt x="1373632" y="2378329"/>
                </a:lnTo>
                <a:lnTo>
                  <a:pt x="1336802" y="2364359"/>
                </a:lnTo>
                <a:lnTo>
                  <a:pt x="1300353" y="2348737"/>
                </a:lnTo>
                <a:lnTo>
                  <a:pt x="1227455" y="2313178"/>
                </a:lnTo>
                <a:lnTo>
                  <a:pt x="1155446" y="2271775"/>
                </a:lnTo>
                <a:lnTo>
                  <a:pt x="1084326" y="2224659"/>
                </a:lnTo>
                <a:lnTo>
                  <a:pt x="1014476" y="2172335"/>
                </a:lnTo>
                <a:lnTo>
                  <a:pt x="945768" y="2114804"/>
                </a:lnTo>
                <a:lnTo>
                  <a:pt x="878586" y="2052319"/>
                </a:lnTo>
                <a:lnTo>
                  <a:pt x="813054" y="1985263"/>
                </a:lnTo>
                <a:lnTo>
                  <a:pt x="749046" y="1913508"/>
                </a:lnTo>
                <a:lnTo>
                  <a:pt x="687069" y="1837689"/>
                </a:lnTo>
                <a:lnTo>
                  <a:pt x="627253" y="1757806"/>
                </a:lnTo>
                <a:lnTo>
                  <a:pt x="569467" y="1673986"/>
                </a:lnTo>
                <a:lnTo>
                  <a:pt x="514096" y="1586737"/>
                </a:lnTo>
                <a:lnTo>
                  <a:pt x="461263" y="1496059"/>
                </a:lnTo>
                <a:lnTo>
                  <a:pt x="410972" y="1402333"/>
                </a:lnTo>
                <a:lnTo>
                  <a:pt x="363474" y="1305559"/>
                </a:lnTo>
                <a:lnTo>
                  <a:pt x="319024" y="1206245"/>
                </a:lnTo>
                <a:lnTo>
                  <a:pt x="277495" y="1104391"/>
                </a:lnTo>
                <a:lnTo>
                  <a:pt x="239395" y="1000251"/>
                </a:lnTo>
                <a:lnTo>
                  <a:pt x="204597" y="894206"/>
                </a:lnTo>
                <a:lnTo>
                  <a:pt x="173355" y="786256"/>
                </a:lnTo>
                <a:lnTo>
                  <a:pt x="145923" y="676909"/>
                </a:lnTo>
                <a:lnTo>
                  <a:pt x="122174" y="566165"/>
                </a:lnTo>
                <a:lnTo>
                  <a:pt x="102362" y="454278"/>
                </a:lnTo>
                <a:lnTo>
                  <a:pt x="86868" y="341629"/>
                </a:lnTo>
                <a:lnTo>
                  <a:pt x="75437" y="228218"/>
                </a:lnTo>
                <a:lnTo>
                  <a:pt x="68610" y="114807"/>
                </a:lnTo>
                <a:lnTo>
                  <a:pt x="67521" y="62904"/>
                </a:lnTo>
                <a:lnTo>
                  <a:pt x="56018" y="44060"/>
                </a:lnTo>
                <a:close/>
              </a:path>
              <a:path w="1671320" h="2454910">
                <a:moveTo>
                  <a:pt x="55118" y="0"/>
                </a:moveTo>
                <a:lnTo>
                  <a:pt x="2921" y="93725"/>
                </a:lnTo>
                <a:lnTo>
                  <a:pt x="0" y="99187"/>
                </a:lnTo>
                <a:lnTo>
                  <a:pt x="1905" y="105917"/>
                </a:lnTo>
                <a:lnTo>
                  <a:pt x="7238" y="108838"/>
                </a:lnTo>
                <a:lnTo>
                  <a:pt x="12700" y="111887"/>
                </a:lnTo>
                <a:lnTo>
                  <a:pt x="19431" y="109981"/>
                </a:lnTo>
                <a:lnTo>
                  <a:pt x="22352" y="104520"/>
                </a:lnTo>
                <a:lnTo>
                  <a:pt x="45294" y="63320"/>
                </a:lnTo>
                <a:lnTo>
                  <a:pt x="44450" y="22351"/>
                </a:lnTo>
                <a:lnTo>
                  <a:pt x="66675" y="21843"/>
                </a:lnTo>
                <a:lnTo>
                  <a:pt x="68448" y="21843"/>
                </a:lnTo>
                <a:lnTo>
                  <a:pt x="55118" y="0"/>
                </a:lnTo>
                <a:close/>
              </a:path>
              <a:path w="1671320" h="2454910">
                <a:moveTo>
                  <a:pt x="68448" y="21843"/>
                </a:moveTo>
                <a:lnTo>
                  <a:pt x="66675" y="21843"/>
                </a:lnTo>
                <a:lnTo>
                  <a:pt x="67521" y="62904"/>
                </a:lnTo>
                <a:lnTo>
                  <a:pt x="95250" y="108330"/>
                </a:lnTo>
                <a:lnTo>
                  <a:pt x="102108" y="109981"/>
                </a:lnTo>
                <a:lnTo>
                  <a:pt x="107315" y="106806"/>
                </a:lnTo>
                <a:lnTo>
                  <a:pt x="112649" y="103631"/>
                </a:lnTo>
                <a:lnTo>
                  <a:pt x="114300" y="96773"/>
                </a:lnTo>
                <a:lnTo>
                  <a:pt x="110998" y="91566"/>
                </a:lnTo>
                <a:lnTo>
                  <a:pt x="68448" y="21843"/>
                </a:lnTo>
                <a:close/>
              </a:path>
              <a:path w="1671320" h="2454910">
                <a:moveTo>
                  <a:pt x="66675" y="21843"/>
                </a:moveTo>
                <a:lnTo>
                  <a:pt x="44450" y="22351"/>
                </a:lnTo>
                <a:lnTo>
                  <a:pt x="45294" y="63320"/>
                </a:lnTo>
                <a:lnTo>
                  <a:pt x="56018" y="44060"/>
                </a:lnTo>
                <a:lnTo>
                  <a:pt x="46100" y="27812"/>
                </a:lnTo>
                <a:lnTo>
                  <a:pt x="65278" y="27431"/>
                </a:lnTo>
                <a:lnTo>
                  <a:pt x="66790" y="27431"/>
                </a:lnTo>
                <a:lnTo>
                  <a:pt x="66675" y="21843"/>
                </a:lnTo>
                <a:close/>
              </a:path>
              <a:path w="1671320" h="2454910">
                <a:moveTo>
                  <a:pt x="66790" y="27431"/>
                </a:moveTo>
                <a:lnTo>
                  <a:pt x="65278" y="27431"/>
                </a:lnTo>
                <a:lnTo>
                  <a:pt x="56018" y="44060"/>
                </a:lnTo>
                <a:lnTo>
                  <a:pt x="67521" y="62904"/>
                </a:lnTo>
                <a:lnTo>
                  <a:pt x="66790" y="27431"/>
                </a:lnTo>
                <a:close/>
              </a:path>
              <a:path w="1671320" h="2454910">
                <a:moveTo>
                  <a:pt x="65278" y="27431"/>
                </a:moveTo>
                <a:lnTo>
                  <a:pt x="46100" y="27812"/>
                </a:lnTo>
                <a:lnTo>
                  <a:pt x="56018" y="44060"/>
                </a:lnTo>
                <a:lnTo>
                  <a:pt x="65278" y="27431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126482" y="1668779"/>
            <a:ext cx="11303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21970" algn="l"/>
                <a:tab pos="989965" algn="l"/>
              </a:tabLst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L	</a:t>
            </a:r>
            <a:r>
              <a:rPr dirty="0" sz="1800" spc="-5">
                <a:latin typeface="Arial"/>
                <a:cs typeface="Arial"/>
              </a:rPr>
              <a:t>3</a:t>
            </a:r>
            <a:r>
              <a:rPr dirty="0" sz="1800" spc="-5">
                <a:latin typeface="Arial"/>
                <a:cs typeface="Arial"/>
              </a:rPr>
              <a:t>	</a:t>
            </a:r>
            <a:r>
              <a:rPr dirty="0" sz="1800" spc="-5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15468"/>
            <a:ext cx="7804404" cy="891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7244" y="2068195"/>
            <a:ext cx="4556760" cy="2439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… other methods</a:t>
            </a:r>
            <a:r>
              <a:rPr dirty="0" sz="1600" spc="-9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 marR="5080" indent="-4572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intReverse(List&lt;Integer&gt; l)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>
                <a:latin typeface="SimSun"/>
                <a:cs typeface="SimSun"/>
              </a:rPr>
              <a:t>Stack&lt;Integer&gt; </a:t>
            </a:r>
            <a:r>
              <a:rPr dirty="0" sz="1600" spc="-5">
                <a:latin typeface="SimSun"/>
                <a:cs typeface="SimSun"/>
              </a:rPr>
              <a:t>s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6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Stack&lt;Integer&gt;();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 marR="214249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.findFirst();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.empty())</a:t>
            </a:r>
            <a:r>
              <a:rPr dirty="0" sz="1600" spc="-14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926465" marR="1483995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s.push(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 spc="-5">
                <a:latin typeface="SimSun"/>
                <a:cs typeface="SimSun"/>
              </a:rPr>
              <a:t>.retrieve());  </a:t>
            </a:r>
            <a:r>
              <a:rPr dirty="0" sz="1600">
                <a:latin typeface="SimSun"/>
                <a:cs typeface="SimSun"/>
              </a:rPr>
              <a:t>l.remove();</a:t>
            </a:r>
            <a:endParaRPr sz="1600">
              <a:latin typeface="SimSun"/>
              <a:cs typeface="SimSun"/>
            </a:endParaRPr>
          </a:p>
          <a:p>
            <a:pPr marL="469265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4751070"/>
            <a:ext cx="2340610" cy="488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(!s.empty())</a:t>
            </a:r>
            <a:endParaRPr sz="1600">
              <a:latin typeface="SimSun"/>
              <a:cs typeface="SimSun"/>
            </a:endParaRPr>
          </a:p>
          <a:p>
            <a:pPr marL="469900">
              <a:lnSpc>
                <a:spcPct val="100000"/>
              </a:lnSpc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l.insert(s.pop());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828" y="5238750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40" y="5482538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12405" y="47971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812405" y="42637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12405" y="3730371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812405" y="319697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399"/>
                </a:moveTo>
                <a:lnTo>
                  <a:pt x="457200" y="533399"/>
                </a:lnTo>
                <a:lnTo>
                  <a:pt x="4572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88432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401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401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3973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49109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49109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956295" y="5486095"/>
            <a:ext cx="1784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82382" y="1668779"/>
            <a:ext cx="2540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56656" y="2836545"/>
            <a:ext cx="254000" cy="2540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2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49565" y="4909692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72225" y="1592961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0" y="247523"/>
                </a:moveTo>
                <a:lnTo>
                  <a:pt x="5025" y="197653"/>
                </a:lnTo>
                <a:lnTo>
                  <a:pt x="19440" y="151197"/>
                </a:lnTo>
                <a:lnTo>
                  <a:pt x="42253" y="109153"/>
                </a:lnTo>
                <a:lnTo>
                  <a:pt x="72469" y="72517"/>
                </a:lnTo>
                <a:lnTo>
                  <a:pt x="109097" y="42286"/>
                </a:lnTo>
                <a:lnTo>
                  <a:pt x="151143" y="19458"/>
                </a:lnTo>
                <a:lnTo>
                  <a:pt x="197616" y="5030"/>
                </a:lnTo>
                <a:lnTo>
                  <a:pt x="247523" y="0"/>
                </a:lnTo>
                <a:lnTo>
                  <a:pt x="297387" y="5030"/>
                </a:lnTo>
                <a:lnTo>
                  <a:pt x="343828" y="19458"/>
                </a:lnTo>
                <a:lnTo>
                  <a:pt x="385852" y="42286"/>
                </a:lnTo>
                <a:lnTo>
                  <a:pt x="422465" y="72516"/>
                </a:lnTo>
                <a:lnTo>
                  <a:pt x="452672" y="109153"/>
                </a:lnTo>
                <a:lnTo>
                  <a:pt x="475480" y="151197"/>
                </a:lnTo>
                <a:lnTo>
                  <a:pt x="489893" y="197653"/>
                </a:lnTo>
                <a:lnTo>
                  <a:pt x="494919" y="247523"/>
                </a:lnTo>
                <a:lnTo>
                  <a:pt x="489893" y="297392"/>
                </a:lnTo>
                <a:lnTo>
                  <a:pt x="475480" y="343848"/>
                </a:lnTo>
                <a:lnTo>
                  <a:pt x="452672" y="385892"/>
                </a:lnTo>
                <a:lnTo>
                  <a:pt x="422465" y="422528"/>
                </a:lnTo>
                <a:lnTo>
                  <a:pt x="385852" y="452759"/>
                </a:lnTo>
                <a:lnTo>
                  <a:pt x="343828" y="475587"/>
                </a:lnTo>
                <a:lnTo>
                  <a:pt x="297387" y="490015"/>
                </a:lnTo>
                <a:lnTo>
                  <a:pt x="247523" y="495046"/>
                </a:lnTo>
                <a:lnTo>
                  <a:pt x="197616" y="490015"/>
                </a:lnTo>
                <a:lnTo>
                  <a:pt x="151143" y="475587"/>
                </a:lnTo>
                <a:lnTo>
                  <a:pt x="109097" y="452759"/>
                </a:lnTo>
                <a:lnTo>
                  <a:pt x="72469" y="422529"/>
                </a:lnTo>
                <a:lnTo>
                  <a:pt x="42253" y="385892"/>
                </a:lnTo>
                <a:lnTo>
                  <a:pt x="19440" y="343848"/>
                </a:lnTo>
                <a:lnTo>
                  <a:pt x="5025" y="297392"/>
                </a:lnTo>
                <a:lnTo>
                  <a:pt x="0" y="247523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574790" y="1322705"/>
            <a:ext cx="118110" cy="304800"/>
          </a:xfrm>
          <a:custGeom>
            <a:avLst/>
            <a:gdLst/>
            <a:ahLst/>
            <a:cxnLst/>
            <a:rect l="l" t="t" r="r" b="b"/>
            <a:pathLst>
              <a:path w="118109" h="304800">
                <a:moveTo>
                  <a:pt x="14096" y="188849"/>
                </a:moveTo>
                <a:lnTo>
                  <a:pt x="8127" y="192405"/>
                </a:lnTo>
                <a:lnTo>
                  <a:pt x="2031" y="195961"/>
                </a:lnTo>
                <a:lnTo>
                  <a:pt x="0" y="203708"/>
                </a:lnTo>
                <a:lnTo>
                  <a:pt x="58927" y="304800"/>
                </a:lnTo>
                <a:lnTo>
                  <a:pt x="73618" y="279654"/>
                </a:lnTo>
                <a:lnTo>
                  <a:pt x="46227" y="279654"/>
                </a:lnTo>
                <a:lnTo>
                  <a:pt x="46227" y="232464"/>
                </a:lnTo>
                <a:lnTo>
                  <a:pt x="25526" y="196977"/>
                </a:lnTo>
                <a:lnTo>
                  <a:pt x="21970" y="191008"/>
                </a:lnTo>
                <a:lnTo>
                  <a:pt x="14096" y="188849"/>
                </a:lnTo>
                <a:close/>
              </a:path>
              <a:path w="118109" h="304800">
                <a:moveTo>
                  <a:pt x="46227" y="232464"/>
                </a:moveTo>
                <a:lnTo>
                  <a:pt x="46227" y="279654"/>
                </a:lnTo>
                <a:lnTo>
                  <a:pt x="71627" y="279654"/>
                </a:lnTo>
                <a:lnTo>
                  <a:pt x="71627" y="273177"/>
                </a:lnTo>
                <a:lnTo>
                  <a:pt x="48005" y="273177"/>
                </a:lnTo>
                <a:lnTo>
                  <a:pt x="58991" y="254344"/>
                </a:lnTo>
                <a:lnTo>
                  <a:pt x="46227" y="232464"/>
                </a:lnTo>
                <a:close/>
              </a:path>
              <a:path w="118109" h="304800">
                <a:moveTo>
                  <a:pt x="103758" y="188849"/>
                </a:moveTo>
                <a:lnTo>
                  <a:pt x="96011" y="191008"/>
                </a:lnTo>
                <a:lnTo>
                  <a:pt x="92455" y="196977"/>
                </a:lnTo>
                <a:lnTo>
                  <a:pt x="71754" y="232464"/>
                </a:lnTo>
                <a:lnTo>
                  <a:pt x="71627" y="279654"/>
                </a:lnTo>
                <a:lnTo>
                  <a:pt x="73618" y="279654"/>
                </a:lnTo>
                <a:lnTo>
                  <a:pt x="114426" y="209804"/>
                </a:lnTo>
                <a:lnTo>
                  <a:pt x="117855" y="203708"/>
                </a:lnTo>
                <a:lnTo>
                  <a:pt x="115824" y="195961"/>
                </a:lnTo>
                <a:lnTo>
                  <a:pt x="109854" y="192405"/>
                </a:lnTo>
                <a:lnTo>
                  <a:pt x="103758" y="188849"/>
                </a:lnTo>
                <a:close/>
              </a:path>
              <a:path w="118109" h="304800">
                <a:moveTo>
                  <a:pt x="58991" y="254344"/>
                </a:moveTo>
                <a:lnTo>
                  <a:pt x="48005" y="273177"/>
                </a:lnTo>
                <a:lnTo>
                  <a:pt x="69976" y="273177"/>
                </a:lnTo>
                <a:lnTo>
                  <a:pt x="58991" y="254344"/>
                </a:lnTo>
                <a:close/>
              </a:path>
              <a:path w="118109" h="304800">
                <a:moveTo>
                  <a:pt x="71627" y="232682"/>
                </a:moveTo>
                <a:lnTo>
                  <a:pt x="58991" y="254344"/>
                </a:lnTo>
                <a:lnTo>
                  <a:pt x="69976" y="273177"/>
                </a:lnTo>
                <a:lnTo>
                  <a:pt x="71627" y="273177"/>
                </a:lnTo>
                <a:lnTo>
                  <a:pt x="71627" y="232682"/>
                </a:lnTo>
                <a:close/>
              </a:path>
              <a:path w="118109" h="304800">
                <a:moveTo>
                  <a:pt x="71627" y="0"/>
                </a:moveTo>
                <a:lnTo>
                  <a:pt x="46227" y="0"/>
                </a:lnTo>
                <a:lnTo>
                  <a:pt x="46354" y="232682"/>
                </a:lnTo>
                <a:lnTo>
                  <a:pt x="58991" y="254344"/>
                </a:lnTo>
                <a:lnTo>
                  <a:pt x="71627" y="232682"/>
                </a:lnTo>
                <a:lnTo>
                  <a:pt x="71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88340" y="1130172"/>
            <a:ext cx="6021705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200" spc="-5" b="1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Tester</a:t>
            </a:r>
            <a:r>
              <a:rPr dirty="0" sz="1600" spc="-45">
                <a:solidFill>
                  <a:srgbClr val="464646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276717" y="4980178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983"/>
                </a:lnTo>
                <a:lnTo>
                  <a:pt x="108838" y="115951"/>
                </a:lnTo>
                <a:lnTo>
                  <a:pt x="115950" y="103759"/>
                </a:lnTo>
                <a:lnTo>
                  <a:pt x="113918" y="96012"/>
                </a:lnTo>
                <a:lnTo>
                  <a:pt x="72117" y="71628"/>
                </a:lnTo>
                <a:lnTo>
                  <a:pt x="25273" y="71628"/>
                </a:lnTo>
                <a:lnTo>
                  <a:pt x="25273" y="46228"/>
                </a:lnTo>
                <a:lnTo>
                  <a:pt x="72335" y="46228"/>
                </a:lnTo>
                <a:lnTo>
                  <a:pt x="113918" y="21971"/>
                </a:lnTo>
                <a:lnTo>
                  <a:pt x="115950" y="14224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335" y="46228"/>
                </a:moveTo>
                <a:lnTo>
                  <a:pt x="25273" y="46228"/>
                </a:lnTo>
                <a:lnTo>
                  <a:pt x="25273" y="71628"/>
                </a:lnTo>
                <a:lnTo>
                  <a:pt x="72117" y="71628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335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335" y="46228"/>
                </a:lnTo>
                <a:lnTo>
                  <a:pt x="50455" y="58991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8721979" y="4900548"/>
            <a:ext cx="1651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785607" y="4815204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0" y="247523"/>
                </a:moveTo>
                <a:lnTo>
                  <a:pt x="5030" y="197653"/>
                </a:lnTo>
                <a:lnTo>
                  <a:pt x="19458" y="151197"/>
                </a:lnTo>
                <a:lnTo>
                  <a:pt x="42286" y="109153"/>
                </a:lnTo>
                <a:lnTo>
                  <a:pt x="72516" y="72517"/>
                </a:lnTo>
                <a:lnTo>
                  <a:pt x="109153" y="42286"/>
                </a:lnTo>
                <a:lnTo>
                  <a:pt x="151197" y="19458"/>
                </a:lnTo>
                <a:lnTo>
                  <a:pt x="197653" y="5030"/>
                </a:lnTo>
                <a:lnTo>
                  <a:pt x="247523" y="0"/>
                </a:lnTo>
                <a:lnTo>
                  <a:pt x="297392" y="5030"/>
                </a:lnTo>
                <a:lnTo>
                  <a:pt x="343848" y="19458"/>
                </a:lnTo>
                <a:lnTo>
                  <a:pt x="385892" y="42286"/>
                </a:lnTo>
                <a:lnTo>
                  <a:pt x="422528" y="72517"/>
                </a:lnTo>
                <a:lnTo>
                  <a:pt x="452759" y="109153"/>
                </a:lnTo>
                <a:lnTo>
                  <a:pt x="475587" y="151197"/>
                </a:lnTo>
                <a:lnTo>
                  <a:pt x="490015" y="197653"/>
                </a:lnTo>
                <a:lnTo>
                  <a:pt x="495046" y="247523"/>
                </a:lnTo>
                <a:lnTo>
                  <a:pt x="490015" y="297429"/>
                </a:lnTo>
                <a:lnTo>
                  <a:pt x="475587" y="343902"/>
                </a:lnTo>
                <a:lnTo>
                  <a:pt x="452759" y="385948"/>
                </a:lnTo>
                <a:lnTo>
                  <a:pt x="422529" y="422576"/>
                </a:lnTo>
                <a:lnTo>
                  <a:pt x="385892" y="452792"/>
                </a:lnTo>
                <a:lnTo>
                  <a:pt x="343848" y="475605"/>
                </a:lnTo>
                <a:lnTo>
                  <a:pt x="297392" y="490020"/>
                </a:lnTo>
                <a:lnTo>
                  <a:pt x="247523" y="495046"/>
                </a:lnTo>
                <a:lnTo>
                  <a:pt x="197653" y="490020"/>
                </a:lnTo>
                <a:lnTo>
                  <a:pt x="151197" y="475605"/>
                </a:lnTo>
                <a:lnTo>
                  <a:pt x="109153" y="452792"/>
                </a:lnTo>
                <a:lnTo>
                  <a:pt x="72517" y="422576"/>
                </a:lnTo>
                <a:lnTo>
                  <a:pt x="42286" y="385948"/>
                </a:lnTo>
                <a:lnTo>
                  <a:pt x="19458" y="343902"/>
                </a:lnTo>
                <a:lnTo>
                  <a:pt x="5030" y="297429"/>
                </a:lnTo>
                <a:lnTo>
                  <a:pt x="0" y="247523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563868" y="2088007"/>
            <a:ext cx="1222375" cy="2986405"/>
          </a:xfrm>
          <a:custGeom>
            <a:avLst/>
            <a:gdLst/>
            <a:ahLst/>
            <a:cxnLst/>
            <a:rect l="l" t="t" r="r" b="b"/>
            <a:pathLst>
              <a:path w="1222375" h="2986404">
                <a:moveTo>
                  <a:pt x="56414" y="44109"/>
                </a:moveTo>
                <a:lnTo>
                  <a:pt x="45573" y="63255"/>
                </a:lnTo>
                <a:lnTo>
                  <a:pt x="46481" y="139572"/>
                </a:lnTo>
                <a:lnTo>
                  <a:pt x="51434" y="279018"/>
                </a:lnTo>
                <a:lnTo>
                  <a:pt x="59689" y="417829"/>
                </a:lnTo>
                <a:lnTo>
                  <a:pt x="70992" y="555751"/>
                </a:lnTo>
                <a:lnTo>
                  <a:pt x="85343" y="692784"/>
                </a:lnTo>
                <a:lnTo>
                  <a:pt x="102488" y="828293"/>
                </a:lnTo>
                <a:lnTo>
                  <a:pt x="122427" y="962151"/>
                </a:lnTo>
                <a:lnTo>
                  <a:pt x="145160" y="1094231"/>
                </a:lnTo>
                <a:lnTo>
                  <a:pt x="170306" y="1224026"/>
                </a:lnTo>
                <a:lnTo>
                  <a:pt x="197992" y="1351406"/>
                </a:lnTo>
                <a:lnTo>
                  <a:pt x="228091" y="1476120"/>
                </a:lnTo>
                <a:lnTo>
                  <a:pt x="260350" y="1597786"/>
                </a:lnTo>
                <a:lnTo>
                  <a:pt x="294766" y="1716150"/>
                </a:lnTo>
                <a:lnTo>
                  <a:pt x="331215" y="1830958"/>
                </a:lnTo>
                <a:lnTo>
                  <a:pt x="369697" y="1942083"/>
                </a:lnTo>
                <a:lnTo>
                  <a:pt x="409828" y="2049144"/>
                </a:lnTo>
                <a:lnTo>
                  <a:pt x="451738" y="2151760"/>
                </a:lnTo>
                <a:lnTo>
                  <a:pt x="495300" y="2249804"/>
                </a:lnTo>
                <a:lnTo>
                  <a:pt x="540384" y="2342895"/>
                </a:lnTo>
                <a:lnTo>
                  <a:pt x="586866" y="2431034"/>
                </a:lnTo>
                <a:lnTo>
                  <a:pt x="634618" y="2513584"/>
                </a:lnTo>
                <a:lnTo>
                  <a:pt x="683640" y="2590418"/>
                </a:lnTo>
                <a:lnTo>
                  <a:pt x="708786" y="2626741"/>
                </a:lnTo>
                <a:lnTo>
                  <a:pt x="733805" y="2661538"/>
                </a:lnTo>
                <a:lnTo>
                  <a:pt x="759332" y="2694559"/>
                </a:lnTo>
                <a:lnTo>
                  <a:pt x="785113" y="2726181"/>
                </a:lnTo>
                <a:lnTo>
                  <a:pt x="811022" y="2756154"/>
                </a:lnTo>
                <a:lnTo>
                  <a:pt x="837183" y="2784474"/>
                </a:lnTo>
                <a:lnTo>
                  <a:pt x="890142" y="2835910"/>
                </a:lnTo>
                <a:lnTo>
                  <a:pt x="943863" y="2880232"/>
                </a:lnTo>
                <a:lnTo>
                  <a:pt x="998347" y="2917443"/>
                </a:lnTo>
                <a:lnTo>
                  <a:pt x="1053337" y="2946780"/>
                </a:lnTo>
                <a:lnTo>
                  <a:pt x="1108963" y="2968243"/>
                </a:lnTo>
                <a:lnTo>
                  <a:pt x="1164971" y="2981451"/>
                </a:lnTo>
                <a:lnTo>
                  <a:pt x="1221358" y="2985897"/>
                </a:lnTo>
                <a:lnTo>
                  <a:pt x="1222248" y="2963672"/>
                </a:lnTo>
                <a:lnTo>
                  <a:pt x="1195704" y="2962782"/>
                </a:lnTo>
                <a:lnTo>
                  <a:pt x="1169288" y="2959607"/>
                </a:lnTo>
                <a:lnTo>
                  <a:pt x="1116202" y="2947288"/>
                </a:lnTo>
                <a:lnTo>
                  <a:pt x="1063243" y="2926841"/>
                </a:lnTo>
                <a:lnTo>
                  <a:pt x="1010284" y="2898647"/>
                </a:lnTo>
                <a:lnTo>
                  <a:pt x="957706" y="2862834"/>
                </a:lnTo>
                <a:lnTo>
                  <a:pt x="905255" y="2819654"/>
                </a:lnTo>
                <a:lnTo>
                  <a:pt x="853439" y="2769361"/>
                </a:lnTo>
                <a:lnTo>
                  <a:pt x="802385" y="2712085"/>
                </a:lnTo>
                <a:lnTo>
                  <a:pt x="776985" y="2681097"/>
                </a:lnTo>
                <a:lnTo>
                  <a:pt x="751839" y="2648457"/>
                </a:lnTo>
                <a:lnTo>
                  <a:pt x="727075" y="2614167"/>
                </a:lnTo>
                <a:lnTo>
                  <a:pt x="702436" y="2578480"/>
                </a:lnTo>
                <a:lnTo>
                  <a:pt x="653923" y="2502407"/>
                </a:lnTo>
                <a:lnTo>
                  <a:pt x="606551" y="2420619"/>
                </a:lnTo>
                <a:lnTo>
                  <a:pt x="560451" y="2333243"/>
                </a:lnTo>
                <a:lnTo>
                  <a:pt x="515620" y="2240787"/>
                </a:lnTo>
                <a:lnTo>
                  <a:pt x="472312" y="2143379"/>
                </a:lnTo>
                <a:lnTo>
                  <a:pt x="430656" y="2041270"/>
                </a:lnTo>
                <a:lnTo>
                  <a:pt x="390651" y="1934844"/>
                </a:lnTo>
                <a:lnTo>
                  <a:pt x="352425" y="1824227"/>
                </a:lnTo>
                <a:lnTo>
                  <a:pt x="316102" y="1709927"/>
                </a:lnTo>
                <a:lnTo>
                  <a:pt x="281812" y="1592071"/>
                </a:lnTo>
                <a:lnTo>
                  <a:pt x="249681" y="1470914"/>
                </a:lnTo>
                <a:lnTo>
                  <a:pt x="219709" y="1346707"/>
                </a:lnTo>
                <a:lnTo>
                  <a:pt x="192150" y="1219834"/>
                </a:lnTo>
                <a:lnTo>
                  <a:pt x="167004" y="1090421"/>
                </a:lnTo>
                <a:lnTo>
                  <a:pt x="144399" y="958976"/>
                </a:lnTo>
                <a:lnTo>
                  <a:pt x="124586" y="825500"/>
                </a:lnTo>
                <a:lnTo>
                  <a:pt x="107441" y="690371"/>
                </a:lnTo>
                <a:lnTo>
                  <a:pt x="93217" y="553973"/>
                </a:lnTo>
                <a:lnTo>
                  <a:pt x="81914" y="416559"/>
                </a:lnTo>
                <a:lnTo>
                  <a:pt x="73659" y="278129"/>
                </a:lnTo>
                <a:lnTo>
                  <a:pt x="68706" y="139318"/>
                </a:lnTo>
                <a:lnTo>
                  <a:pt x="67798" y="63030"/>
                </a:lnTo>
                <a:lnTo>
                  <a:pt x="56414" y="44109"/>
                </a:lnTo>
                <a:close/>
              </a:path>
              <a:path w="1222375" h="2986404">
                <a:moveTo>
                  <a:pt x="55879" y="0"/>
                </a:moveTo>
                <a:lnTo>
                  <a:pt x="3048" y="93344"/>
                </a:lnTo>
                <a:lnTo>
                  <a:pt x="0" y="98678"/>
                </a:lnTo>
                <a:lnTo>
                  <a:pt x="1904" y="105409"/>
                </a:lnTo>
                <a:lnTo>
                  <a:pt x="12573" y="111505"/>
                </a:lnTo>
                <a:lnTo>
                  <a:pt x="19303" y="109600"/>
                </a:lnTo>
                <a:lnTo>
                  <a:pt x="22423" y="104139"/>
                </a:lnTo>
                <a:lnTo>
                  <a:pt x="45573" y="63255"/>
                </a:lnTo>
                <a:lnTo>
                  <a:pt x="45084" y="22225"/>
                </a:lnTo>
                <a:lnTo>
                  <a:pt x="67309" y="21970"/>
                </a:lnTo>
                <a:lnTo>
                  <a:pt x="69080" y="21970"/>
                </a:lnTo>
                <a:lnTo>
                  <a:pt x="55879" y="0"/>
                </a:lnTo>
                <a:close/>
              </a:path>
              <a:path w="1222375" h="2986404">
                <a:moveTo>
                  <a:pt x="69080" y="21970"/>
                </a:moveTo>
                <a:lnTo>
                  <a:pt x="67309" y="21970"/>
                </a:lnTo>
                <a:lnTo>
                  <a:pt x="67798" y="63030"/>
                </a:lnTo>
                <a:lnTo>
                  <a:pt x="92604" y="104266"/>
                </a:lnTo>
                <a:lnTo>
                  <a:pt x="95250" y="108712"/>
                </a:lnTo>
                <a:lnTo>
                  <a:pt x="101980" y="110362"/>
                </a:lnTo>
                <a:lnTo>
                  <a:pt x="112522" y="104139"/>
                </a:lnTo>
                <a:lnTo>
                  <a:pt x="114300" y="97281"/>
                </a:lnTo>
                <a:lnTo>
                  <a:pt x="111125" y="91947"/>
                </a:lnTo>
                <a:lnTo>
                  <a:pt x="69080" y="21970"/>
                </a:lnTo>
                <a:close/>
              </a:path>
              <a:path w="1222375" h="2986404">
                <a:moveTo>
                  <a:pt x="67309" y="21970"/>
                </a:moveTo>
                <a:lnTo>
                  <a:pt x="45084" y="22225"/>
                </a:lnTo>
                <a:lnTo>
                  <a:pt x="45573" y="63255"/>
                </a:lnTo>
                <a:lnTo>
                  <a:pt x="56414" y="44109"/>
                </a:lnTo>
                <a:lnTo>
                  <a:pt x="46608" y="27812"/>
                </a:lnTo>
                <a:lnTo>
                  <a:pt x="65785" y="27558"/>
                </a:lnTo>
                <a:lnTo>
                  <a:pt x="67376" y="27558"/>
                </a:lnTo>
                <a:lnTo>
                  <a:pt x="67309" y="21970"/>
                </a:lnTo>
                <a:close/>
              </a:path>
              <a:path w="1222375" h="2986404">
                <a:moveTo>
                  <a:pt x="67376" y="27558"/>
                </a:moveTo>
                <a:lnTo>
                  <a:pt x="65785" y="27558"/>
                </a:lnTo>
                <a:lnTo>
                  <a:pt x="56414" y="44109"/>
                </a:lnTo>
                <a:lnTo>
                  <a:pt x="67798" y="63030"/>
                </a:lnTo>
                <a:lnTo>
                  <a:pt x="67376" y="27558"/>
                </a:lnTo>
                <a:close/>
              </a:path>
              <a:path w="1222375" h="2986404">
                <a:moveTo>
                  <a:pt x="65785" y="27558"/>
                </a:moveTo>
                <a:lnTo>
                  <a:pt x="46608" y="27812"/>
                </a:lnTo>
                <a:lnTo>
                  <a:pt x="56414" y="44109"/>
                </a:lnTo>
                <a:lnTo>
                  <a:pt x="65785" y="27558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126482" y="1668779"/>
            <a:ext cx="157353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21970" algn="l"/>
                <a:tab pos="989965" algn="l"/>
                <a:tab pos="1433195" algn="l"/>
              </a:tabLst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L	</a:t>
            </a:r>
            <a:r>
              <a:rPr dirty="0" sz="1800" spc="-5">
                <a:latin typeface="Arial"/>
                <a:cs typeface="Arial"/>
              </a:rPr>
              <a:t>3</a:t>
            </a:r>
            <a:r>
              <a:rPr dirty="0" sz="1800" spc="-5">
                <a:latin typeface="Arial"/>
                <a:cs typeface="Arial"/>
              </a:rPr>
              <a:t>	</a:t>
            </a:r>
            <a:r>
              <a:rPr dirty="0" sz="1800" spc="-5">
                <a:latin typeface="Arial"/>
                <a:cs typeface="Arial"/>
              </a:rPr>
              <a:t>2</a:t>
            </a:r>
            <a:r>
              <a:rPr dirty="0" sz="1800" spc="-5">
                <a:latin typeface="Arial"/>
                <a:cs typeface="Arial"/>
              </a:rPr>
              <a:t>	</a:t>
            </a:r>
            <a:r>
              <a:rPr dirty="0" sz="1800" spc="-5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15468"/>
            <a:ext cx="7804404" cy="891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7244" y="2068195"/>
            <a:ext cx="4556760" cy="3171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… other methods</a:t>
            </a:r>
            <a:r>
              <a:rPr dirty="0" sz="1600" spc="-9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 marR="5080" indent="-4572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intReverse(List&lt;Integer&gt; l)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>
                <a:latin typeface="SimSun"/>
                <a:cs typeface="SimSun"/>
              </a:rPr>
              <a:t>Stack&lt;Integer&gt; </a:t>
            </a:r>
            <a:r>
              <a:rPr dirty="0" sz="1600" spc="-5">
                <a:latin typeface="SimSun"/>
                <a:cs typeface="SimSun"/>
              </a:rPr>
              <a:t>s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6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Stack&lt;Integer&gt;();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 marR="214249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.findFirst();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>
                <a:latin typeface="SimSun"/>
                <a:cs typeface="SimSun"/>
              </a:rPr>
              <a:t>.empty())</a:t>
            </a:r>
            <a:r>
              <a:rPr dirty="0" sz="1600" spc="-14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926465" marR="1483995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s.push(</a:t>
            </a:r>
            <a:r>
              <a:rPr dirty="0" sz="1600" spc="-5">
                <a:solidFill>
                  <a:srgbClr val="464646"/>
                </a:solidFill>
                <a:latin typeface="SimSun"/>
                <a:cs typeface="SimSun"/>
              </a:rPr>
              <a:t>l</a:t>
            </a:r>
            <a:r>
              <a:rPr dirty="0" sz="1600" spc="-5">
                <a:latin typeface="SimSun"/>
                <a:cs typeface="SimSun"/>
              </a:rPr>
              <a:t>.retrieve());  </a:t>
            </a:r>
            <a:r>
              <a:rPr dirty="0" sz="1600">
                <a:latin typeface="SimSun"/>
                <a:cs typeface="SimSun"/>
              </a:rPr>
              <a:t>l.remove();</a:t>
            </a:r>
            <a:endParaRPr sz="1600">
              <a:latin typeface="SimSun"/>
              <a:cs typeface="SimSun"/>
            </a:endParaRPr>
          </a:p>
          <a:p>
            <a:pPr marL="469265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(!s.empty())</a:t>
            </a:r>
            <a:endParaRPr sz="1600">
              <a:latin typeface="SimSun"/>
              <a:cs typeface="SimSun"/>
            </a:endParaRPr>
          </a:p>
          <a:p>
            <a:pPr marL="926465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l.insert(s.pop());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7828" y="5238750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5482538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804467" y="3189033"/>
          <a:ext cx="481330" cy="2149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</a:tblGrid>
              <a:tr h="533399">
                <a:tc>
                  <a:txBody>
                    <a:bodyPr/>
                    <a:lstStyle/>
                    <a:p>
                      <a:pPr/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399">
                <a:tc>
                  <a:txBody>
                    <a:bodyPr/>
                    <a:lstStyle/>
                    <a:p>
                      <a:pPr/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5940171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49109" y="1628775"/>
            <a:ext cx="457200" cy="432434"/>
          </a:xfrm>
          <a:custGeom>
            <a:avLst/>
            <a:gdLst/>
            <a:ahLst/>
            <a:cxnLst/>
            <a:rect l="l" t="t" r="r" b="b"/>
            <a:pathLst>
              <a:path w="457200" h="432435">
                <a:moveTo>
                  <a:pt x="0" y="432053"/>
                </a:moveTo>
                <a:lnTo>
                  <a:pt x="457200" y="432053"/>
                </a:lnTo>
                <a:lnTo>
                  <a:pt x="4572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126482" y="1668779"/>
            <a:ext cx="1651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56295" y="5486095"/>
            <a:ext cx="1784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82382" y="1668779"/>
            <a:ext cx="2540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56656" y="2836545"/>
            <a:ext cx="254000" cy="2540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20"/>
              </a:lnSpc>
            </a:pPr>
            <a:r>
              <a:rPr dirty="0" sz="180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480494" y="1620837"/>
          <a:ext cx="1842135" cy="4483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469"/>
                <a:gridCol w="454469"/>
                <a:gridCol w="454469"/>
                <a:gridCol w="454469"/>
              </a:tblGrid>
              <a:tr h="4320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8276717" y="5394197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94996" y="3428"/>
                </a:lnTo>
                <a:lnTo>
                  <a:pt x="0" y="58927"/>
                </a:lnTo>
                <a:lnTo>
                  <a:pt x="101091" y="117855"/>
                </a:lnTo>
                <a:lnTo>
                  <a:pt x="108838" y="115823"/>
                </a:lnTo>
                <a:lnTo>
                  <a:pt x="112394" y="109727"/>
                </a:lnTo>
                <a:lnTo>
                  <a:pt x="115950" y="103758"/>
                </a:lnTo>
                <a:lnTo>
                  <a:pt x="113918" y="95884"/>
                </a:lnTo>
                <a:lnTo>
                  <a:pt x="72335" y="71627"/>
                </a:lnTo>
                <a:lnTo>
                  <a:pt x="25273" y="71627"/>
                </a:lnTo>
                <a:lnTo>
                  <a:pt x="25273" y="46227"/>
                </a:lnTo>
                <a:lnTo>
                  <a:pt x="72117" y="46227"/>
                </a:lnTo>
                <a:lnTo>
                  <a:pt x="113918" y="21843"/>
                </a:lnTo>
                <a:lnTo>
                  <a:pt x="115950" y="14096"/>
                </a:lnTo>
                <a:lnTo>
                  <a:pt x="112394" y="8000"/>
                </a:lnTo>
                <a:lnTo>
                  <a:pt x="108838" y="2031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273" y="46227"/>
                </a:lnTo>
                <a:lnTo>
                  <a:pt x="25273" y="71627"/>
                </a:lnTo>
                <a:lnTo>
                  <a:pt x="72335" y="71627"/>
                </a:lnTo>
                <a:lnTo>
                  <a:pt x="69287" y="69849"/>
                </a:lnTo>
                <a:lnTo>
                  <a:pt x="31623" y="69849"/>
                </a:lnTo>
                <a:lnTo>
                  <a:pt x="31623" y="47878"/>
                </a:lnTo>
                <a:lnTo>
                  <a:pt x="69287" y="47878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455" y="58864"/>
                </a:lnTo>
                <a:lnTo>
                  <a:pt x="72335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3" y="47878"/>
                </a:moveTo>
                <a:lnTo>
                  <a:pt x="31623" y="69849"/>
                </a:lnTo>
                <a:lnTo>
                  <a:pt x="50455" y="58864"/>
                </a:lnTo>
                <a:lnTo>
                  <a:pt x="31623" y="47878"/>
                </a:lnTo>
                <a:close/>
              </a:path>
              <a:path w="382904" h="118110">
                <a:moveTo>
                  <a:pt x="50455" y="58864"/>
                </a:moveTo>
                <a:lnTo>
                  <a:pt x="31623" y="69849"/>
                </a:lnTo>
                <a:lnTo>
                  <a:pt x="69287" y="69849"/>
                </a:lnTo>
                <a:lnTo>
                  <a:pt x="50455" y="58864"/>
                </a:lnTo>
                <a:close/>
              </a:path>
              <a:path w="382904" h="118110">
                <a:moveTo>
                  <a:pt x="69287" y="47878"/>
                </a:moveTo>
                <a:lnTo>
                  <a:pt x="31623" y="47878"/>
                </a:lnTo>
                <a:lnTo>
                  <a:pt x="50455" y="58864"/>
                </a:lnTo>
                <a:lnTo>
                  <a:pt x="69287" y="47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721979" y="5314441"/>
            <a:ext cx="1651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74790" y="1322705"/>
            <a:ext cx="118110" cy="304800"/>
          </a:xfrm>
          <a:custGeom>
            <a:avLst/>
            <a:gdLst/>
            <a:ahLst/>
            <a:cxnLst/>
            <a:rect l="l" t="t" r="r" b="b"/>
            <a:pathLst>
              <a:path w="118109" h="304800">
                <a:moveTo>
                  <a:pt x="14096" y="188849"/>
                </a:moveTo>
                <a:lnTo>
                  <a:pt x="8127" y="192405"/>
                </a:lnTo>
                <a:lnTo>
                  <a:pt x="2031" y="195961"/>
                </a:lnTo>
                <a:lnTo>
                  <a:pt x="0" y="203708"/>
                </a:lnTo>
                <a:lnTo>
                  <a:pt x="58927" y="304800"/>
                </a:lnTo>
                <a:lnTo>
                  <a:pt x="73618" y="279654"/>
                </a:lnTo>
                <a:lnTo>
                  <a:pt x="46227" y="279654"/>
                </a:lnTo>
                <a:lnTo>
                  <a:pt x="46227" y="232464"/>
                </a:lnTo>
                <a:lnTo>
                  <a:pt x="25526" y="196977"/>
                </a:lnTo>
                <a:lnTo>
                  <a:pt x="21970" y="191008"/>
                </a:lnTo>
                <a:lnTo>
                  <a:pt x="14096" y="188849"/>
                </a:lnTo>
                <a:close/>
              </a:path>
              <a:path w="118109" h="304800">
                <a:moveTo>
                  <a:pt x="46227" y="232464"/>
                </a:moveTo>
                <a:lnTo>
                  <a:pt x="46227" y="279654"/>
                </a:lnTo>
                <a:lnTo>
                  <a:pt x="71627" y="279654"/>
                </a:lnTo>
                <a:lnTo>
                  <a:pt x="71627" y="273177"/>
                </a:lnTo>
                <a:lnTo>
                  <a:pt x="48005" y="273177"/>
                </a:lnTo>
                <a:lnTo>
                  <a:pt x="58991" y="254344"/>
                </a:lnTo>
                <a:lnTo>
                  <a:pt x="46227" y="232464"/>
                </a:lnTo>
                <a:close/>
              </a:path>
              <a:path w="118109" h="304800">
                <a:moveTo>
                  <a:pt x="103758" y="188849"/>
                </a:moveTo>
                <a:lnTo>
                  <a:pt x="96011" y="191008"/>
                </a:lnTo>
                <a:lnTo>
                  <a:pt x="92455" y="196977"/>
                </a:lnTo>
                <a:lnTo>
                  <a:pt x="71754" y="232464"/>
                </a:lnTo>
                <a:lnTo>
                  <a:pt x="71627" y="279654"/>
                </a:lnTo>
                <a:lnTo>
                  <a:pt x="73618" y="279654"/>
                </a:lnTo>
                <a:lnTo>
                  <a:pt x="114426" y="209804"/>
                </a:lnTo>
                <a:lnTo>
                  <a:pt x="117855" y="203708"/>
                </a:lnTo>
                <a:lnTo>
                  <a:pt x="115824" y="195961"/>
                </a:lnTo>
                <a:lnTo>
                  <a:pt x="109854" y="192405"/>
                </a:lnTo>
                <a:lnTo>
                  <a:pt x="103758" y="188849"/>
                </a:lnTo>
                <a:close/>
              </a:path>
              <a:path w="118109" h="304800">
                <a:moveTo>
                  <a:pt x="58991" y="254344"/>
                </a:moveTo>
                <a:lnTo>
                  <a:pt x="48005" y="273177"/>
                </a:lnTo>
                <a:lnTo>
                  <a:pt x="69976" y="273177"/>
                </a:lnTo>
                <a:lnTo>
                  <a:pt x="58991" y="254344"/>
                </a:lnTo>
                <a:close/>
              </a:path>
              <a:path w="118109" h="304800">
                <a:moveTo>
                  <a:pt x="71627" y="232682"/>
                </a:moveTo>
                <a:lnTo>
                  <a:pt x="58991" y="254344"/>
                </a:lnTo>
                <a:lnTo>
                  <a:pt x="69976" y="273177"/>
                </a:lnTo>
                <a:lnTo>
                  <a:pt x="71627" y="273177"/>
                </a:lnTo>
                <a:lnTo>
                  <a:pt x="71627" y="232682"/>
                </a:lnTo>
                <a:close/>
              </a:path>
              <a:path w="118109" h="304800">
                <a:moveTo>
                  <a:pt x="71627" y="0"/>
                </a:moveTo>
                <a:lnTo>
                  <a:pt x="46227" y="0"/>
                </a:lnTo>
                <a:lnTo>
                  <a:pt x="46354" y="232682"/>
                </a:lnTo>
                <a:lnTo>
                  <a:pt x="58991" y="254344"/>
                </a:lnTo>
                <a:lnTo>
                  <a:pt x="71627" y="232682"/>
                </a:lnTo>
                <a:lnTo>
                  <a:pt x="71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88340" y="1130172"/>
            <a:ext cx="6021705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200" spc="-5" b="1"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1600">
                <a:solidFill>
                  <a:srgbClr val="464646"/>
                </a:solidFill>
                <a:latin typeface="SimSun"/>
                <a:cs typeface="SimSun"/>
              </a:rPr>
              <a:t>Tester</a:t>
            </a:r>
            <a:r>
              <a:rPr dirty="0" sz="1600" spc="-45">
                <a:solidFill>
                  <a:srgbClr val="464646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668" y="1478534"/>
            <a:ext cx="6871970" cy="82359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>
                <a:latin typeface="Lucida Sans Unicode"/>
                <a:cs typeface="Lucida Sans Unicode"/>
              </a:rPr>
              <a:t>Each “(”, </a:t>
            </a:r>
            <a:r>
              <a:rPr dirty="0" sz="2700" spc="-5">
                <a:latin typeface="Lucida Sans Unicode"/>
                <a:cs typeface="Lucida Sans Unicode"/>
              </a:rPr>
              <a:t>“{”, or </a:t>
            </a:r>
            <a:r>
              <a:rPr dirty="0" sz="2700">
                <a:latin typeface="Lucida Sans Unicode"/>
                <a:cs typeface="Lucida Sans Unicode"/>
              </a:rPr>
              <a:t>“[” must </a:t>
            </a:r>
            <a:r>
              <a:rPr dirty="0" sz="2700" spc="-5">
                <a:latin typeface="Lucida Sans Unicode"/>
                <a:cs typeface="Lucida Sans Unicode"/>
              </a:rPr>
              <a:t>be paired </a:t>
            </a:r>
            <a:r>
              <a:rPr dirty="0" sz="2700">
                <a:latin typeface="Lucida Sans Unicode"/>
                <a:cs typeface="Lucida Sans Unicode"/>
              </a:rPr>
              <a:t>with</a:t>
            </a:r>
            <a:r>
              <a:rPr dirty="0" sz="2700" spc="-10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a</a:t>
            </a:r>
            <a:endParaRPr sz="2700">
              <a:latin typeface="Lucida Sans Unicode"/>
              <a:cs typeface="Lucida Sans Unicode"/>
            </a:endParaRPr>
          </a:p>
          <a:p>
            <a:pPr marL="268605">
              <a:lnSpc>
                <a:spcPct val="100000"/>
              </a:lnSpc>
            </a:pPr>
            <a:r>
              <a:rPr dirty="0" sz="2700" spc="-5">
                <a:latin typeface="Lucida Sans Unicode"/>
                <a:cs typeface="Lucida Sans Unicode"/>
              </a:rPr>
              <a:t>matching </a:t>
            </a:r>
            <a:r>
              <a:rPr dirty="0" sz="2700">
                <a:latin typeface="Lucida Sans Unicode"/>
                <a:cs typeface="Lucida Sans Unicode"/>
              </a:rPr>
              <a:t>“)”, </a:t>
            </a:r>
            <a:r>
              <a:rPr dirty="0" sz="2700" spc="-5">
                <a:latin typeface="Lucida Sans Unicode"/>
                <a:cs typeface="Lucida Sans Unicode"/>
              </a:rPr>
              <a:t>“}”, </a:t>
            </a:r>
            <a:r>
              <a:rPr dirty="0" sz="2700">
                <a:latin typeface="Lucida Sans Unicode"/>
                <a:cs typeface="Lucida Sans Unicode"/>
              </a:rPr>
              <a:t>or</a:t>
            </a:r>
            <a:r>
              <a:rPr dirty="0" sz="2700" spc="-75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“[”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9436" y="2380107"/>
            <a:ext cx="3263265" cy="1905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Arial"/>
                <a:cs typeface="Arial"/>
              </a:rPr>
              <a:t>correct: ( )(( )){([(</a:t>
            </a:r>
            <a:r>
              <a:rPr dirty="0" sz="2300" spc="-1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)])}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Arial"/>
                <a:cs typeface="Arial"/>
              </a:rPr>
              <a:t>correct: ((( )(( )){([(</a:t>
            </a:r>
            <a:r>
              <a:rPr dirty="0" sz="2300" spc="-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)])}))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Arial"/>
                <a:cs typeface="Arial"/>
              </a:rPr>
              <a:t>incorrect: )(( )){([(</a:t>
            </a:r>
            <a:r>
              <a:rPr dirty="0" sz="2300" spc="-1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)])}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dirty="0" sz="2300">
                <a:latin typeface="Arial"/>
                <a:cs typeface="Arial"/>
              </a:rPr>
              <a:t>incorrect: ({[</a:t>
            </a:r>
            <a:r>
              <a:rPr dirty="0" sz="2300" spc="-15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])}</a:t>
            </a:r>
            <a:endParaRPr sz="2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dirty="0" sz="2300">
                <a:latin typeface="Arial"/>
                <a:cs typeface="Arial"/>
              </a:rPr>
              <a:t>incorrect:</a:t>
            </a:r>
            <a:r>
              <a:rPr dirty="0" sz="2300" spc="-14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(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003" y="361188"/>
            <a:ext cx="6382512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25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6972" y="1572514"/>
            <a:ext cx="6767195" cy="5308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200"/>
              </a:lnSpc>
            </a:pP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Algorithm </a:t>
            </a:r>
            <a:r>
              <a:rPr dirty="0" sz="1800" spc="-15"/>
              <a:t>ParenMatch(</a:t>
            </a:r>
            <a:r>
              <a:rPr dirty="0" sz="1900" spc="-15" i="1">
                <a:latin typeface="Arial"/>
                <a:cs typeface="Arial"/>
              </a:rPr>
              <a:t>X,</a:t>
            </a:r>
            <a:r>
              <a:rPr dirty="0" sz="1900" i="1">
                <a:latin typeface="Arial"/>
                <a:cs typeface="Arial"/>
              </a:rPr>
              <a:t> </a:t>
            </a:r>
            <a:r>
              <a:rPr dirty="0" sz="1900" spc="-25" i="1">
                <a:latin typeface="Arial"/>
                <a:cs typeface="Arial"/>
              </a:rPr>
              <a:t>n</a:t>
            </a:r>
            <a:r>
              <a:rPr dirty="0" sz="1800" spc="-25"/>
              <a:t>):</a:t>
            </a:r>
            <a:endParaRPr sz="1800">
              <a:latin typeface="Arial"/>
              <a:cs typeface="Arial"/>
            </a:endParaRPr>
          </a:p>
          <a:p>
            <a:pPr marL="268605">
              <a:lnSpc>
                <a:spcPts val="1975"/>
              </a:lnSpc>
            </a:pPr>
            <a:r>
              <a:rPr dirty="0" sz="1900" spc="-45" b="1" i="1">
                <a:solidFill>
                  <a:srgbClr val="0000FF"/>
                </a:solidFill>
                <a:latin typeface="Arial"/>
                <a:cs typeface="Arial"/>
              </a:rPr>
              <a:t>Input: </a:t>
            </a:r>
            <a:r>
              <a:rPr dirty="0" sz="1800" spc="-5"/>
              <a:t>An array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 sz="1800"/>
              <a:t>of </a:t>
            </a:r>
            <a:r>
              <a:rPr dirty="0" sz="1900" spc="-60" i="1">
                <a:latin typeface="Arial"/>
                <a:cs typeface="Arial"/>
              </a:rPr>
              <a:t>n </a:t>
            </a:r>
            <a:r>
              <a:rPr dirty="0" sz="1800" spc="-5"/>
              <a:t>tokens, each </a:t>
            </a:r>
            <a:r>
              <a:rPr dirty="0" sz="1800"/>
              <a:t>of </a:t>
            </a:r>
            <a:r>
              <a:rPr dirty="0" sz="1800" spc="-10"/>
              <a:t>which </a:t>
            </a:r>
            <a:r>
              <a:rPr dirty="0" sz="1800" spc="-5"/>
              <a:t>is either a</a:t>
            </a:r>
            <a:r>
              <a:rPr dirty="0" sz="1800" spc="145"/>
              <a:t> </a:t>
            </a:r>
            <a:r>
              <a:rPr dirty="0" sz="1800" spc="-5"/>
              <a:t>grouping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82953" y="2103310"/>
            <a:ext cx="6298565" cy="40309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5"/>
              </a:lnSpc>
            </a:pPr>
            <a:r>
              <a:rPr dirty="0" sz="1800" spc="-10">
                <a:latin typeface="Arial"/>
                <a:cs typeface="Arial"/>
              </a:rPr>
              <a:t>symbol, </a:t>
            </a:r>
            <a:r>
              <a:rPr dirty="0" sz="1800">
                <a:latin typeface="Arial"/>
                <a:cs typeface="Arial"/>
              </a:rPr>
              <a:t>a </a:t>
            </a:r>
            <a:r>
              <a:rPr dirty="0" sz="1800" spc="-5">
                <a:latin typeface="Arial"/>
                <a:cs typeface="Arial"/>
              </a:rPr>
              <a:t>variable, an arithmetic </a:t>
            </a:r>
            <a:r>
              <a:rPr dirty="0" sz="1800" spc="-15">
                <a:latin typeface="Arial"/>
                <a:cs typeface="Arial"/>
              </a:rPr>
              <a:t>operator, </a:t>
            </a:r>
            <a:r>
              <a:rPr dirty="0" sz="1800" spc="-5">
                <a:latin typeface="Arial"/>
                <a:cs typeface="Arial"/>
              </a:rPr>
              <a:t>or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number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120"/>
              </a:lnSpc>
              <a:spcBef>
                <a:spcPts val="140"/>
              </a:spcBef>
            </a:pPr>
            <a:r>
              <a:rPr dirty="0" sz="1900" spc="-55" b="1" i="1">
                <a:solidFill>
                  <a:srgbClr val="0000FF"/>
                </a:solidFill>
                <a:latin typeface="Arial"/>
                <a:cs typeface="Arial"/>
              </a:rPr>
              <a:t>Output: </a:t>
            </a:r>
            <a:r>
              <a:rPr dirty="0" sz="1800" spc="-5" b="1">
                <a:latin typeface="Arial"/>
                <a:cs typeface="Arial"/>
              </a:rPr>
              <a:t>true </a:t>
            </a:r>
            <a:r>
              <a:rPr dirty="0" sz="1800">
                <a:latin typeface="Arial"/>
                <a:cs typeface="Arial"/>
              </a:rPr>
              <a:t>if </a:t>
            </a:r>
            <a:r>
              <a:rPr dirty="0" sz="1800" spc="-5">
                <a:latin typeface="Arial"/>
                <a:cs typeface="Arial"/>
              </a:rPr>
              <a:t>and only </a:t>
            </a:r>
            <a:r>
              <a:rPr dirty="0" sz="1800">
                <a:latin typeface="Arial"/>
                <a:cs typeface="Arial"/>
              </a:rPr>
              <a:t>if </a:t>
            </a:r>
            <a:r>
              <a:rPr dirty="0" sz="1800" spc="-5">
                <a:latin typeface="Arial"/>
                <a:cs typeface="Arial"/>
              </a:rPr>
              <a:t>all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grouping </a:t>
            </a:r>
            <a:r>
              <a:rPr dirty="0" sz="1800" spc="-10">
                <a:latin typeface="Arial"/>
                <a:cs typeface="Arial"/>
              </a:rPr>
              <a:t>symbols </a:t>
            </a:r>
            <a:r>
              <a:rPr dirty="0" sz="1800" spc="-5">
                <a:latin typeface="Arial"/>
                <a:cs typeface="Arial"/>
              </a:rPr>
              <a:t>in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 sz="1800">
                <a:latin typeface="Arial"/>
                <a:cs typeface="Arial"/>
              </a:rPr>
              <a:t>match  </a:t>
            </a:r>
            <a:r>
              <a:rPr dirty="0" sz="1800" spc="-5">
                <a:latin typeface="Arial"/>
                <a:cs typeface="Arial"/>
              </a:rPr>
              <a:t>Let </a:t>
            </a:r>
            <a:r>
              <a:rPr dirty="0" sz="1900" spc="-70" i="1">
                <a:latin typeface="Arial"/>
                <a:cs typeface="Arial"/>
              </a:rPr>
              <a:t>S </a:t>
            </a:r>
            <a:r>
              <a:rPr dirty="0" sz="1800" spc="-5">
                <a:latin typeface="Arial"/>
                <a:cs typeface="Arial"/>
              </a:rPr>
              <a:t>be an empty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stack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10"/>
              </a:lnSpc>
            </a:pPr>
            <a:r>
              <a:rPr dirty="0" sz="1800" spc="-5" b="1">
                <a:latin typeface="Arial"/>
                <a:cs typeface="Arial"/>
              </a:rPr>
              <a:t>for </a:t>
            </a:r>
            <a:r>
              <a:rPr dirty="0" sz="1900" spc="-30" i="1">
                <a:latin typeface="Arial"/>
                <a:cs typeface="Arial"/>
              </a:rPr>
              <a:t>i=</a:t>
            </a:r>
            <a:r>
              <a:rPr dirty="0" sz="1800" spc="-30">
                <a:latin typeface="Arial"/>
                <a:cs typeface="Arial"/>
              </a:rPr>
              <a:t>0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900" spc="-35" i="1">
                <a:latin typeface="Arial"/>
                <a:cs typeface="Arial"/>
              </a:rPr>
              <a:t>n-</a:t>
            </a:r>
            <a:r>
              <a:rPr dirty="0" sz="1800" spc="-35">
                <a:latin typeface="Arial"/>
                <a:cs typeface="Arial"/>
              </a:rPr>
              <a:t>1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do</a:t>
            </a:r>
            <a:endParaRPr sz="1800">
              <a:latin typeface="Arial"/>
              <a:cs typeface="Arial"/>
            </a:endParaRPr>
          </a:p>
          <a:p>
            <a:pPr marL="561340">
              <a:lnSpc>
                <a:spcPts val="2130"/>
              </a:lnSpc>
            </a:pPr>
            <a:r>
              <a:rPr dirty="0" sz="180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z="1800" spc="-30">
                <a:latin typeface="Arial"/>
                <a:cs typeface="Arial"/>
              </a:rPr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z="1800" spc="-30">
                <a:latin typeface="Arial"/>
                <a:cs typeface="Arial"/>
              </a:rPr>
              <a:t>] </a:t>
            </a:r>
            <a:r>
              <a:rPr dirty="0" sz="1800" spc="-5">
                <a:latin typeface="Arial"/>
                <a:cs typeface="Arial"/>
              </a:rPr>
              <a:t>is an opening grouping </a:t>
            </a:r>
            <a:r>
              <a:rPr dirty="0" sz="1800" spc="-10">
                <a:latin typeface="Arial"/>
                <a:cs typeface="Arial"/>
              </a:rPr>
              <a:t>symbol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then</a:t>
            </a:r>
            <a:endParaRPr sz="1800">
              <a:latin typeface="Arial"/>
              <a:cs typeface="Arial"/>
            </a:endParaRPr>
          </a:p>
          <a:p>
            <a:pPr marL="1475740">
              <a:lnSpc>
                <a:spcPts val="2125"/>
              </a:lnSpc>
            </a:pPr>
            <a:r>
              <a:rPr dirty="0" sz="1900" spc="-20" i="1">
                <a:latin typeface="Arial"/>
                <a:cs typeface="Arial"/>
              </a:rPr>
              <a:t>S</a:t>
            </a:r>
            <a:r>
              <a:rPr dirty="0" sz="1800" spc="-20">
                <a:latin typeface="Arial"/>
                <a:cs typeface="Arial"/>
              </a:rPr>
              <a:t>.push(</a:t>
            </a:r>
            <a:r>
              <a:rPr dirty="0" sz="1900" spc="-20" i="1">
                <a:latin typeface="Arial"/>
                <a:cs typeface="Arial"/>
              </a:rPr>
              <a:t>X</a:t>
            </a:r>
            <a:r>
              <a:rPr dirty="0" sz="1800" spc="-20">
                <a:latin typeface="Arial"/>
                <a:cs typeface="Arial"/>
              </a:rPr>
              <a:t>[</a:t>
            </a:r>
            <a:r>
              <a:rPr dirty="0" sz="1900" spc="-20" i="1">
                <a:latin typeface="Arial"/>
                <a:cs typeface="Arial"/>
              </a:rPr>
              <a:t>i</a:t>
            </a:r>
            <a:r>
              <a:rPr dirty="0" sz="1800" spc="-20">
                <a:latin typeface="Arial"/>
                <a:cs typeface="Arial"/>
              </a:rPr>
              <a:t>])</a:t>
            </a:r>
            <a:endParaRPr sz="1800">
              <a:latin typeface="Arial"/>
              <a:cs typeface="Arial"/>
            </a:endParaRPr>
          </a:p>
          <a:p>
            <a:pPr marL="1475740" marR="1209040" indent="-915035">
              <a:lnSpc>
                <a:spcPts val="2140"/>
              </a:lnSpc>
              <a:spcBef>
                <a:spcPts val="110"/>
              </a:spcBef>
            </a:pPr>
            <a:r>
              <a:rPr dirty="0" sz="1800" spc="-5" b="1">
                <a:latin typeface="Arial"/>
                <a:cs typeface="Arial"/>
              </a:rPr>
              <a:t>else </a:t>
            </a:r>
            <a:r>
              <a:rPr dirty="0" sz="180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z="1800" spc="-30">
                <a:latin typeface="Arial"/>
                <a:cs typeface="Arial"/>
              </a:rPr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z="1800" spc="-30">
                <a:latin typeface="Arial"/>
                <a:cs typeface="Arial"/>
              </a:rPr>
              <a:t>] </a:t>
            </a:r>
            <a:r>
              <a:rPr dirty="0" sz="1800" spc="-5">
                <a:latin typeface="Arial"/>
                <a:cs typeface="Arial"/>
              </a:rPr>
              <a:t>is a closing grouping </a:t>
            </a:r>
            <a:r>
              <a:rPr dirty="0" sz="1800" spc="-10">
                <a:latin typeface="Arial"/>
                <a:cs typeface="Arial"/>
              </a:rPr>
              <a:t>symbol </a:t>
            </a:r>
            <a:r>
              <a:rPr dirty="0" sz="1800" b="1">
                <a:latin typeface="Arial"/>
                <a:cs typeface="Arial"/>
              </a:rPr>
              <a:t>then  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z="1800" spc="-10">
                <a:latin typeface="Arial"/>
                <a:cs typeface="Arial"/>
              </a:rPr>
              <a:t>.isEmpty()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then</a:t>
            </a:r>
            <a:endParaRPr sz="1800">
              <a:latin typeface="Arial"/>
              <a:cs typeface="Arial"/>
            </a:endParaRPr>
          </a:p>
          <a:p>
            <a:pPr marL="2390140">
              <a:lnSpc>
                <a:spcPts val="1989"/>
              </a:lnSpc>
            </a:pPr>
            <a:r>
              <a:rPr dirty="0" sz="1800" spc="-5" b="1">
                <a:latin typeface="Arial"/>
                <a:cs typeface="Arial"/>
              </a:rPr>
              <a:t>return false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{nothing 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to match</a:t>
            </a:r>
            <a:r>
              <a:rPr dirty="0" sz="180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with}</a:t>
            </a:r>
            <a:endParaRPr sz="1800">
              <a:latin typeface="Arial"/>
              <a:cs typeface="Arial"/>
            </a:endParaRPr>
          </a:p>
          <a:p>
            <a:pPr marL="2390140" marR="167640" indent="-914400">
              <a:lnSpc>
                <a:spcPts val="2140"/>
              </a:lnSpc>
              <a:spcBef>
                <a:spcPts val="120"/>
              </a:spcBef>
            </a:pPr>
            <a:r>
              <a:rPr dirty="0" sz="1800" b="1">
                <a:latin typeface="Arial"/>
                <a:cs typeface="Arial"/>
              </a:rPr>
              <a:t>if </a:t>
            </a:r>
            <a:r>
              <a:rPr dirty="0" sz="1900" spc="-15" i="1">
                <a:latin typeface="Arial"/>
                <a:cs typeface="Arial"/>
              </a:rPr>
              <a:t>S</a:t>
            </a:r>
            <a:r>
              <a:rPr dirty="0" sz="1800" spc="-15">
                <a:latin typeface="Arial"/>
                <a:cs typeface="Arial"/>
              </a:rPr>
              <a:t>.pop() </a:t>
            </a:r>
            <a:r>
              <a:rPr dirty="0" sz="1800" spc="-5">
                <a:latin typeface="Arial"/>
                <a:cs typeface="Arial"/>
              </a:rPr>
              <a:t>does not </a:t>
            </a:r>
            <a:r>
              <a:rPr dirty="0" sz="1800">
                <a:latin typeface="Arial"/>
                <a:cs typeface="Arial"/>
              </a:rPr>
              <a:t>match the </a:t>
            </a:r>
            <a:r>
              <a:rPr dirty="0" sz="1800" spc="-10">
                <a:latin typeface="Arial"/>
                <a:cs typeface="Arial"/>
              </a:rPr>
              <a:t>type </a:t>
            </a:r>
            <a:r>
              <a:rPr dirty="0" sz="1800">
                <a:latin typeface="Arial"/>
                <a:cs typeface="Arial"/>
              </a:rPr>
              <a:t>of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z="1800" spc="-30">
                <a:latin typeface="Arial"/>
                <a:cs typeface="Arial"/>
              </a:rPr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z="1800" spc="-30">
                <a:latin typeface="Arial"/>
                <a:cs typeface="Arial"/>
              </a:rPr>
              <a:t>] </a:t>
            </a:r>
            <a:r>
              <a:rPr dirty="0" sz="1800" b="1">
                <a:latin typeface="Arial"/>
                <a:cs typeface="Arial"/>
              </a:rPr>
              <a:t>then  </a:t>
            </a:r>
            <a:r>
              <a:rPr dirty="0" sz="1800" spc="-5" b="1">
                <a:latin typeface="Arial"/>
                <a:cs typeface="Arial"/>
              </a:rPr>
              <a:t>return false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{wrong</a:t>
            </a:r>
            <a:r>
              <a:rPr dirty="0" sz="1800" spc="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type}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sz="1800" b="1">
                <a:latin typeface="Arial"/>
                <a:cs typeface="Arial"/>
              </a:rPr>
              <a:t>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z="1800" spc="-10">
                <a:latin typeface="Arial"/>
                <a:cs typeface="Arial"/>
              </a:rPr>
              <a:t>.isEmpty()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then</a:t>
            </a:r>
            <a:endParaRPr sz="1800">
              <a:latin typeface="Arial"/>
              <a:cs typeface="Arial"/>
            </a:endParaRPr>
          </a:p>
          <a:p>
            <a:pPr marL="561340">
              <a:lnSpc>
                <a:spcPts val="2120"/>
              </a:lnSpc>
            </a:pPr>
            <a:r>
              <a:rPr dirty="0" sz="1800" spc="-5" b="1">
                <a:latin typeface="Arial"/>
                <a:cs typeface="Arial"/>
              </a:rPr>
              <a:t>return true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{every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symbol</a:t>
            </a:r>
            <a:r>
              <a:rPr dirty="0" sz="1800" spc="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matched}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30"/>
              </a:lnSpc>
            </a:pPr>
            <a:r>
              <a:rPr dirty="0" sz="1800" spc="-5" b="1">
                <a:latin typeface="Arial"/>
                <a:cs typeface="Arial"/>
              </a:rPr>
              <a:t>else</a:t>
            </a:r>
            <a:endParaRPr sz="1800">
              <a:latin typeface="Arial"/>
              <a:cs typeface="Arial"/>
            </a:endParaRPr>
          </a:p>
          <a:p>
            <a:pPr marL="561340">
              <a:lnSpc>
                <a:spcPts val="2140"/>
              </a:lnSpc>
            </a:pPr>
            <a:r>
              <a:rPr dirty="0" sz="1800" spc="-5" b="1">
                <a:latin typeface="Arial"/>
                <a:cs typeface="Arial"/>
              </a:rPr>
              <a:t>return false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{some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symbols 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were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never</a:t>
            </a:r>
            <a:r>
              <a:rPr dirty="0" sz="1800" spc="1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matched}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19" y="370331"/>
            <a:ext cx="8851392" cy="83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25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6972" y="1572514"/>
            <a:ext cx="3021965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Algorithm </a:t>
            </a:r>
            <a:r>
              <a:rPr dirty="0" sz="1800" spc="-15">
                <a:latin typeface="Arial"/>
                <a:cs typeface="Arial"/>
              </a:rPr>
              <a:t>ParenMatch(</a:t>
            </a:r>
            <a:r>
              <a:rPr dirty="0" sz="1900" spc="-15" i="1">
                <a:latin typeface="Arial"/>
                <a:cs typeface="Arial"/>
              </a:rPr>
              <a:t>X,</a:t>
            </a:r>
            <a:r>
              <a:rPr dirty="0" sz="1900" i="1">
                <a:latin typeface="Arial"/>
                <a:cs typeface="Arial"/>
              </a:rPr>
              <a:t> </a:t>
            </a:r>
            <a:r>
              <a:rPr dirty="0" sz="1900" spc="-25" i="1">
                <a:latin typeface="Arial"/>
                <a:cs typeface="Arial"/>
              </a:rPr>
              <a:t>n</a:t>
            </a:r>
            <a:r>
              <a:rPr dirty="0" sz="1800" spc="-25">
                <a:latin typeface="Arial"/>
                <a:cs typeface="Arial"/>
              </a:rPr>
              <a:t>):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55"/>
              </a:lnSpc>
            </a:pPr>
            <a:r>
              <a:rPr dirty="0" sz="1900" spc="-45" b="1" i="1">
                <a:solidFill>
                  <a:srgbClr val="0000FF"/>
                </a:solidFill>
                <a:latin typeface="Arial"/>
                <a:cs typeface="Arial"/>
              </a:rPr>
              <a:t>Input: </a:t>
            </a:r>
            <a:r>
              <a:rPr dirty="0" spc="-5"/>
              <a:t>An array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of </a:t>
            </a:r>
            <a:r>
              <a:rPr dirty="0" sz="1900" spc="-60" i="1">
                <a:latin typeface="Arial"/>
                <a:cs typeface="Arial"/>
              </a:rPr>
              <a:t>n </a:t>
            </a:r>
            <a:r>
              <a:rPr dirty="0" spc="-5"/>
              <a:t>tokens, each </a:t>
            </a:r>
            <a:r>
              <a:rPr dirty="0"/>
              <a:t>of </a:t>
            </a:r>
            <a:r>
              <a:rPr dirty="0" spc="-10"/>
              <a:t>which </a:t>
            </a:r>
            <a:r>
              <a:rPr dirty="0" spc="-5"/>
              <a:t>is either a</a:t>
            </a:r>
            <a:r>
              <a:rPr dirty="0" spc="145"/>
              <a:t> </a:t>
            </a:r>
            <a:r>
              <a:rPr dirty="0" spc="-5"/>
              <a:t>grouping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1875"/>
              </a:lnSpc>
            </a:pPr>
            <a:r>
              <a:rPr dirty="0" spc="-10"/>
              <a:t>symbol, </a:t>
            </a:r>
            <a:r>
              <a:rPr dirty="0"/>
              <a:t>a </a:t>
            </a:r>
            <a:r>
              <a:rPr dirty="0" spc="-5"/>
              <a:t>variable, an arithmetic </a:t>
            </a:r>
            <a:r>
              <a:rPr dirty="0" spc="-15"/>
              <a:t>operator, </a:t>
            </a:r>
            <a:r>
              <a:rPr dirty="0" spc="-5"/>
              <a:t>or </a:t>
            </a:r>
            <a:r>
              <a:rPr dirty="0"/>
              <a:t>a</a:t>
            </a:r>
            <a:r>
              <a:rPr dirty="0" spc="85"/>
              <a:t> </a:t>
            </a:r>
            <a:r>
              <a:rPr dirty="0" spc="-10"/>
              <a:t>number</a:t>
            </a:r>
          </a:p>
          <a:p>
            <a:pPr marL="12700" marR="217170">
              <a:lnSpc>
                <a:spcPts val="2120"/>
              </a:lnSpc>
              <a:spcBef>
                <a:spcPts val="140"/>
              </a:spcBef>
            </a:pPr>
            <a:r>
              <a:rPr dirty="0" sz="1900" spc="-55" b="1" i="1">
                <a:solidFill>
                  <a:srgbClr val="0000FF"/>
                </a:solidFill>
                <a:latin typeface="Arial"/>
                <a:cs typeface="Arial"/>
              </a:rPr>
              <a:t>Output: </a:t>
            </a:r>
            <a:r>
              <a:rPr dirty="0" spc="-5" b="1">
                <a:latin typeface="Arial"/>
                <a:cs typeface="Arial"/>
              </a:rPr>
              <a:t>true </a:t>
            </a:r>
            <a:r>
              <a:rPr dirty="0"/>
              <a:t>if </a:t>
            </a:r>
            <a:r>
              <a:rPr dirty="0" spc="-5"/>
              <a:t>and only </a:t>
            </a:r>
            <a:r>
              <a:rPr dirty="0"/>
              <a:t>if </a:t>
            </a:r>
            <a:r>
              <a:rPr dirty="0" spc="-5"/>
              <a:t>all </a:t>
            </a:r>
            <a:r>
              <a:rPr dirty="0"/>
              <a:t>the </a:t>
            </a:r>
            <a:r>
              <a:rPr dirty="0" spc="-5"/>
              <a:t>grouping </a:t>
            </a:r>
            <a:r>
              <a:rPr dirty="0" spc="-10"/>
              <a:t>symbols </a:t>
            </a:r>
            <a:r>
              <a:rPr dirty="0" spc="-5"/>
              <a:t>in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match  </a:t>
            </a:r>
            <a:r>
              <a:rPr dirty="0" spc="-5"/>
              <a:t>Let </a:t>
            </a:r>
            <a:r>
              <a:rPr dirty="0" sz="1900" spc="-70" i="1">
                <a:latin typeface="Arial"/>
                <a:cs typeface="Arial"/>
              </a:rPr>
              <a:t>S </a:t>
            </a:r>
            <a:r>
              <a:rPr dirty="0" spc="-5"/>
              <a:t>be an empty</a:t>
            </a:r>
            <a:r>
              <a:rPr dirty="0" spc="-15"/>
              <a:t> </a:t>
            </a:r>
            <a:r>
              <a:rPr dirty="0"/>
              <a:t>stack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10"/>
              </a:lnSpc>
            </a:pPr>
            <a:r>
              <a:rPr dirty="0" spc="-5" b="1">
                <a:latin typeface="Arial"/>
                <a:cs typeface="Arial"/>
              </a:rPr>
              <a:t>for </a:t>
            </a:r>
            <a:r>
              <a:rPr dirty="0" sz="1900" spc="-30" i="1">
                <a:latin typeface="Arial"/>
                <a:cs typeface="Arial"/>
              </a:rPr>
              <a:t>i=</a:t>
            </a:r>
            <a:r>
              <a:rPr dirty="0" spc="-30"/>
              <a:t>0 </a:t>
            </a:r>
            <a:r>
              <a:rPr dirty="0"/>
              <a:t>to </a:t>
            </a:r>
            <a:r>
              <a:rPr dirty="0" sz="1900" spc="-35" i="1">
                <a:latin typeface="Arial"/>
                <a:cs typeface="Arial"/>
              </a:rPr>
              <a:t>n-</a:t>
            </a:r>
            <a:r>
              <a:rPr dirty="0" spc="-35"/>
              <a:t>1</a:t>
            </a:r>
            <a:r>
              <a:rPr dirty="0" spc="-70"/>
              <a:t> </a:t>
            </a:r>
            <a:r>
              <a:rPr dirty="0" b="1">
                <a:latin typeface="Arial"/>
                <a:cs typeface="Arial"/>
              </a:rPr>
              <a:t>do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3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spc="-5"/>
              <a:t>is an opening grouping </a:t>
            </a:r>
            <a:r>
              <a:rPr dirty="0" spc="-10"/>
              <a:t>symbol</a:t>
            </a:r>
            <a:r>
              <a:rPr dirty="0" spc="80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1475740">
              <a:lnSpc>
                <a:spcPts val="2125"/>
              </a:lnSpc>
            </a:pPr>
            <a:r>
              <a:rPr dirty="0" sz="1900" spc="-20" i="1">
                <a:latin typeface="Arial"/>
                <a:cs typeface="Arial"/>
              </a:rPr>
              <a:t>S</a:t>
            </a:r>
            <a:r>
              <a:rPr dirty="0" spc="-20"/>
              <a:t>.push(</a:t>
            </a:r>
            <a:r>
              <a:rPr dirty="0" sz="1900" spc="-20" i="1">
                <a:latin typeface="Arial"/>
                <a:cs typeface="Arial"/>
              </a:rPr>
              <a:t>X</a:t>
            </a:r>
            <a:r>
              <a:rPr dirty="0" spc="-20"/>
              <a:t>[</a:t>
            </a:r>
            <a:r>
              <a:rPr dirty="0" sz="1900" spc="-20" i="1">
                <a:latin typeface="Arial"/>
                <a:cs typeface="Arial"/>
              </a:rPr>
              <a:t>i</a:t>
            </a:r>
            <a:r>
              <a:rPr dirty="0" spc="-20"/>
              <a:t>])</a:t>
            </a:r>
            <a:endParaRPr sz="1900">
              <a:latin typeface="Arial"/>
              <a:cs typeface="Arial"/>
            </a:endParaRPr>
          </a:p>
          <a:p>
            <a:pPr marL="1475740" marR="1421130" indent="-915035">
              <a:lnSpc>
                <a:spcPts val="2140"/>
              </a:lnSpc>
              <a:spcBef>
                <a:spcPts val="110"/>
              </a:spcBef>
            </a:pPr>
            <a:r>
              <a:rPr dirty="0" spc="-5" b="1">
                <a:latin typeface="Arial"/>
                <a:cs typeface="Arial"/>
              </a:rPr>
              <a:t>else </a:t>
            </a: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spc="-5"/>
              <a:t>is a closing grouping </a:t>
            </a:r>
            <a:r>
              <a:rPr dirty="0" spc="-10"/>
              <a:t>symbol </a:t>
            </a:r>
            <a:r>
              <a:rPr dirty="0" b="1">
                <a:latin typeface="Arial"/>
                <a:cs typeface="Arial"/>
              </a:rPr>
              <a:t>then  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90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2390140">
              <a:lnSpc>
                <a:spcPts val="1989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{nothing </a:t>
            </a:r>
            <a:r>
              <a:rPr dirty="0">
                <a:solidFill>
                  <a:srgbClr val="0000FF"/>
                </a:solidFill>
              </a:rPr>
              <a:t>to match</a:t>
            </a:r>
            <a:r>
              <a:rPr dirty="0" spc="-3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with}</a:t>
            </a:r>
          </a:p>
          <a:p>
            <a:pPr marL="2390140" marR="379730" indent="-914400">
              <a:lnSpc>
                <a:spcPts val="2140"/>
              </a:lnSpc>
              <a:spcBef>
                <a:spcPts val="120"/>
              </a:spcBef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5" i="1">
                <a:latin typeface="Arial"/>
                <a:cs typeface="Arial"/>
              </a:rPr>
              <a:t>S</a:t>
            </a:r>
            <a:r>
              <a:rPr dirty="0" spc="-15"/>
              <a:t>.pop() </a:t>
            </a:r>
            <a:r>
              <a:rPr dirty="0" spc="-5"/>
              <a:t>does not </a:t>
            </a:r>
            <a:r>
              <a:rPr dirty="0"/>
              <a:t>match the </a:t>
            </a:r>
            <a:r>
              <a:rPr dirty="0" spc="-10"/>
              <a:t>type </a:t>
            </a:r>
            <a:r>
              <a:rPr dirty="0"/>
              <a:t>of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b="1">
                <a:latin typeface="Arial"/>
                <a:cs typeface="Arial"/>
              </a:rPr>
              <a:t>then  </a:t>
            </a: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10">
                <a:solidFill>
                  <a:srgbClr val="0000FF"/>
                </a:solidFill>
              </a:rPr>
              <a:t>{wrong</a:t>
            </a:r>
            <a:r>
              <a:rPr dirty="0" spc="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type}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85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20"/>
              </a:lnSpc>
            </a:pPr>
            <a:r>
              <a:rPr dirty="0" spc="-5" b="1">
                <a:latin typeface="Arial"/>
                <a:cs typeface="Arial"/>
              </a:rPr>
              <a:t>return true </a:t>
            </a:r>
            <a:r>
              <a:rPr dirty="0" spc="-5">
                <a:solidFill>
                  <a:srgbClr val="0000FF"/>
                </a:solidFill>
              </a:rPr>
              <a:t>{every </a:t>
            </a:r>
            <a:r>
              <a:rPr dirty="0" spc="-10">
                <a:solidFill>
                  <a:srgbClr val="0000FF"/>
                </a:solidFill>
              </a:rPr>
              <a:t>symbol</a:t>
            </a:r>
            <a:r>
              <a:rPr dirty="0" spc="3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  <a:p>
            <a:pPr marL="12700">
              <a:lnSpc>
                <a:spcPts val="2130"/>
              </a:lnSpc>
            </a:pPr>
            <a:r>
              <a:rPr dirty="0" spc="-5" b="1">
                <a:latin typeface="Arial"/>
                <a:cs typeface="Arial"/>
              </a:rPr>
              <a:t>else</a:t>
            </a:r>
          </a:p>
          <a:p>
            <a:pPr marL="561340">
              <a:lnSpc>
                <a:spcPts val="2140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{some </a:t>
            </a:r>
            <a:r>
              <a:rPr dirty="0" spc="-10">
                <a:solidFill>
                  <a:srgbClr val="0000FF"/>
                </a:solidFill>
              </a:rPr>
              <a:t>symbols </a:t>
            </a:r>
            <a:r>
              <a:rPr dirty="0" spc="-15">
                <a:solidFill>
                  <a:srgbClr val="0000FF"/>
                </a:solidFill>
              </a:rPr>
              <a:t>were </a:t>
            </a:r>
            <a:r>
              <a:rPr dirty="0" spc="-5">
                <a:solidFill>
                  <a:srgbClr val="0000FF"/>
                </a:solidFill>
              </a:rPr>
              <a:t>never</a:t>
            </a:r>
            <a:r>
              <a:rPr dirty="0" spc="14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</p:txBody>
      </p:sp>
      <p:sp>
        <p:nvSpPr>
          <p:cNvPr id="4" name="object 4"/>
          <p:cNvSpPr/>
          <p:nvPr/>
        </p:nvSpPr>
        <p:spPr>
          <a:xfrm>
            <a:off x="45719" y="370331"/>
            <a:ext cx="8851392" cy="83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217154" y="1478407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25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54694" y="5631484"/>
            <a:ext cx="127635" cy="194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0D0D0D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203700">
              <a:lnSpc>
                <a:spcPct val="100000"/>
              </a:lnSpc>
            </a:pPr>
            <a:r>
              <a:rPr dirty="0" spc="-5"/>
              <a:t>(2+[3-5]*2)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6972" y="1572514"/>
            <a:ext cx="3021965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Algorithm </a:t>
            </a:r>
            <a:r>
              <a:rPr dirty="0" sz="1800" spc="-15">
                <a:latin typeface="Arial"/>
                <a:cs typeface="Arial"/>
              </a:rPr>
              <a:t>ParenMatch(</a:t>
            </a:r>
            <a:r>
              <a:rPr dirty="0" sz="1900" spc="-15" i="1">
                <a:latin typeface="Arial"/>
                <a:cs typeface="Arial"/>
              </a:rPr>
              <a:t>X,</a:t>
            </a:r>
            <a:r>
              <a:rPr dirty="0" sz="1900" i="1">
                <a:latin typeface="Arial"/>
                <a:cs typeface="Arial"/>
              </a:rPr>
              <a:t> </a:t>
            </a:r>
            <a:r>
              <a:rPr dirty="0" sz="1900" spc="-25" i="1">
                <a:latin typeface="Arial"/>
                <a:cs typeface="Arial"/>
              </a:rPr>
              <a:t>n</a:t>
            </a:r>
            <a:r>
              <a:rPr dirty="0" sz="1800" spc="-25">
                <a:latin typeface="Arial"/>
                <a:cs typeface="Arial"/>
              </a:rPr>
              <a:t>):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55"/>
              </a:lnSpc>
            </a:pPr>
            <a:r>
              <a:rPr dirty="0" sz="1900" spc="-45" b="1" i="1">
                <a:solidFill>
                  <a:srgbClr val="0000FF"/>
                </a:solidFill>
                <a:latin typeface="Arial"/>
                <a:cs typeface="Arial"/>
              </a:rPr>
              <a:t>Input: </a:t>
            </a:r>
            <a:r>
              <a:rPr dirty="0" spc="-5"/>
              <a:t>An array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of </a:t>
            </a:r>
            <a:r>
              <a:rPr dirty="0" sz="1900" spc="-60" i="1">
                <a:latin typeface="Arial"/>
                <a:cs typeface="Arial"/>
              </a:rPr>
              <a:t>n </a:t>
            </a:r>
            <a:r>
              <a:rPr dirty="0" spc="-5"/>
              <a:t>tokens, each </a:t>
            </a:r>
            <a:r>
              <a:rPr dirty="0"/>
              <a:t>of </a:t>
            </a:r>
            <a:r>
              <a:rPr dirty="0" spc="-10"/>
              <a:t>which </a:t>
            </a:r>
            <a:r>
              <a:rPr dirty="0" spc="-5"/>
              <a:t>is either a</a:t>
            </a:r>
            <a:r>
              <a:rPr dirty="0" spc="145"/>
              <a:t> </a:t>
            </a:r>
            <a:r>
              <a:rPr dirty="0" spc="-5"/>
              <a:t>grouping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1875"/>
              </a:lnSpc>
            </a:pPr>
            <a:r>
              <a:rPr dirty="0" spc="-10"/>
              <a:t>symbol, </a:t>
            </a:r>
            <a:r>
              <a:rPr dirty="0"/>
              <a:t>a </a:t>
            </a:r>
            <a:r>
              <a:rPr dirty="0" spc="-5"/>
              <a:t>variable, an arithmetic </a:t>
            </a:r>
            <a:r>
              <a:rPr dirty="0" spc="-15"/>
              <a:t>operator, </a:t>
            </a:r>
            <a:r>
              <a:rPr dirty="0" spc="-5"/>
              <a:t>or </a:t>
            </a:r>
            <a:r>
              <a:rPr dirty="0"/>
              <a:t>a</a:t>
            </a:r>
            <a:r>
              <a:rPr dirty="0" spc="85"/>
              <a:t> </a:t>
            </a:r>
            <a:r>
              <a:rPr dirty="0" spc="-10"/>
              <a:t>number</a:t>
            </a:r>
          </a:p>
          <a:p>
            <a:pPr marL="12700" marR="217170">
              <a:lnSpc>
                <a:spcPts val="2120"/>
              </a:lnSpc>
              <a:spcBef>
                <a:spcPts val="140"/>
              </a:spcBef>
            </a:pPr>
            <a:r>
              <a:rPr dirty="0" sz="1900" spc="-55" b="1" i="1">
                <a:solidFill>
                  <a:srgbClr val="0000FF"/>
                </a:solidFill>
                <a:latin typeface="Arial"/>
                <a:cs typeface="Arial"/>
              </a:rPr>
              <a:t>Output: </a:t>
            </a:r>
            <a:r>
              <a:rPr dirty="0" spc="-5" b="1">
                <a:latin typeface="Arial"/>
                <a:cs typeface="Arial"/>
              </a:rPr>
              <a:t>true </a:t>
            </a:r>
            <a:r>
              <a:rPr dirty="0"/>
              <a:t>if </a:t>
            </a:r>
            <a:r>
              <a:rPr dirty="0" spc="-5"/>
              <a:t>and only </a:t>
            </a:r>
            <a:r>
              <a:rPr dirty="0"/>
              <a:t>if </a:t>
            </a:r>
            <a:r>
              <a:rPr dirty="0" spc="-5"/>
              <a:t>all </a:t>
            </a:r>
            <a:r>
              <a:rPr dirty="0"/>
              <a:t>the </a:t>
            </a:r>
            <a:r>
              <a:rPr dirty="0" spc="-5"/>
              <a:t>grouping </a:t>
            </a:r>
            <a:r>
              <a:rPr dirty="0" spc="-10"/>
              <a:t>symbols </a:t>
            </a:r>
            <a:r>
              <a:rPr dirty="0" spc="-5"/>
              <a:t>in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match  </a:t>
            </a:r>
            <a:r>
              <a:rPr dirty="0" spc="-5"/>
              <a:t>Let </a:t>
            </a:r>
            <a:r>
              <a:rPr dirty="0" sz="1900" spc="-70" i="1">
                <a:latin typeface="Arial"/>
                <a:cs typeface="Arial"/>
              </a:rPr>
              <a:t>S </a:t>
            </a:r>
            <a:r>
              <a:rPr dirty="0" spc="-5"/>
              <a:t>be an empty</a:t>
            </a:r>
            <a:r>
              <a:rPr dirty="0" spc="-15"/>
              <a:t> </a:t>
            </a:r>
            <a:r>
              <a:rPr dirty="0"/>
              <a:t>stack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10"/>
              </a:lnSpc>
            </a:pPr>
            <a:r>
              <a:rPr dirty="0" spc="-5" b="1">
                <a:latin typeface="Arial"/>
                <a:cs typeface="Arial"/>
              </a:rPr>
              <a:t>for </a:t>
            </a:r>
            <a:r>
              <a:rPr dirty="0" sz="1900" spc="-30" i="1">
                <a:latin typeface="Arial"/>
                <a:cs typeface="Arial"/>
              </a:rPr>
              <a:t>i=</a:t>
            </a:r>
            <a:r>
              <a:rPr dirty="0" spc="-30"/>
              <a:t>0 </a:t>
            </a:r>
            <a:r>
              <a:rPr dirty="0"/>
              <a:t>to </a:t>
            </a:r>
            <a:r>
              <a:rPr dirty="0" sz="1900" spc="-35" i="1">
                <a:latin typeface="Arial"/>
                <a:cs typeface="Arial"/>
              </a:rPr>
              <a:t>n-</a:t>
            </a:r>
            <a:r>
              <a:rPr dirty="0" spc="-35"/>
              <a:t>1</a:t>
            </a:r>
            <a:r>
              <a:rPr dirty="0" spc="-70"/>
              <a:t> </a:t>
            </a:r>
            <a:r>
              <a:rPr dirty="0" b="1">
                <a:latin typeface="Arial"/>
                <a:cs typeface="Arial"/>
              </a:rPr>
              <a:t>do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30"/>
              </a:lnSpc>
            </a:pP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pc="-30">
                <a:solidFill>
                  <a:srgbClr val="FF0000"/>
                </a:solidFill>
              </a:rPr>
              <a:t>[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pc="-30">
                <a:solidFill>
                  <a:srgbClr val="FF0000"/>
                </a:solidFill>
              </a:rPr>
              <a:t>] </a:t>
            </a:r>
            <a:r>
              <a:rPr dirty="0" spc="-5">
                <a:solidFill>
                  <a:srgbClr val="FF0000"/>
                </a:solidFill>
              </a:rPr>
              <a:t>is an opening grouping </a:t>
            </a:r>
            <a:r>
              <a:rPr dirty="0" spc="-10">
                <a:solidFill>
                  <a:srgbClr val="FF0000"/>
                </a:solidFill>
              </a:rPr>
              <a:t>symbol</a:t>
            </a:r>
            <a:r>
              <a:rPr dirty="0" spc="80">
                <a:solidFill>
                  <a:srgbClr val="FF0000"/>
                </a:solidFill>
              </a:rPr>
              <a:t>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1475740">
              <a:lnSpc>
                <a:spcPts val="2125"/>
              </a:lnSpc>
            </a:pPr>
            <a:r>
              <a:rPr dirty="0" sz="1900" spc="-20" i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pc="-20">
                <a:solidFill>
                  <a:srgbClr val="FF0000"/>
                </a:solidFill>
              </a:rPr>
              <a:t>.push(</a:t>
            </a:r>
            <a:r>
              <a:rPr dirty="0" sz="1900" spc="-20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pc="-20">
                <a:solidFill>
                  <a:srgbClr val="FF0000"/>
                </a:solidFill>
              </a:rPr>
              <a:t>[</a:t>
            </a:r>
            <a:r>
              <a:rPr dirty="0" sz="1900" spc="-20" i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pc="-20">
                <a:solidFill>
                  <a:srgbClr val="FF0000"/>
                </a:solidFill>
              </a:rPr>
              <a:t>])</a:t>
            </a:r>
            <a:endParaRPr sz="1900">
              <a:latin typeface="Arial"/>
              <a:cs typeface="Arial"/>
            </a:endParaRPr>
          </a:p>
          <a:p>
            <a:pPr marL="1475740" marR="1421130" indent="-915035">
              <a:lnSpc>
                <a:spcPts val="2140"/>
              </a:lnSpc>
              <a:spcBef>
                <a:spcPts val="110"/>
              </a:spcBef>
            </a:pPr>
            <a:r>
              <a:rPr dirty="0" spc="-5" b="1">
                <a:latin typeface="Arial"/>
                <a:cs typeface="Arial"/>
              </a:rPr>
              <a:t>else </a:t>
            </a: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spc="-5"/>
              <a:t>is a closing grouping </a:t>
            </a:r>
            <a:r>
              <a:rPr dirty="0" spc="-10"/>
              <a:t>symbol </a:t>
            </a:r>
            <a:r>
              <a:rPr dirty="0" b="1">
                <a:latin typeface="Arial"/>
                <a:cs typeface="Arial"/>
              </a:rPr>
              <a:t>then  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90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2390140">
              <a:lnSpc>
                <a:spcPts val="1989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{nothing </a:t>
            </a:r>
            <a:r>
              <a:rPr dirty="0">
                <a:solidFill>
                  <a:srgbClr val="0000FF"/>
                </a:solidFill>
              </a:rPr>
              <a:t>to match</a:t>
            </a:r>
            <a:r>
              <a:rPr dirty="0" spc="-3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with}</a:t>
            </a:r>
          </a:p>
          <a:p>
            <a:pPr marL="2390140" marR="379730" indent="-914400">
              <a:lnSpc>
                <a:spcPts val="2140"/>
              </a:lnSpc>
              <a:spcBef>
                <a:spcPts val="120"/>
              </a:spcBef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5" i="1">
                <a:latin typeface="Arial"/>
                <a:cs typeface="Arial"/>
              </a:rPr>
              <a:t>S</a:t>
            </a:r>
            <a:r>
              <a:rPr dirty="0" spc="-15"/>
              <a:t>.pop() </a:t>
            </a:r>
            <a:r>
              <a:rPr dirty="0" spc="-5"/>
              <a:t>does not </a:t>
            </a:r>
            <a:r>
              <a:rPr dirty="0"/>
              <a:t>match the </a:t>
            </a:r>
            <a:r>
              <a:rPr dirty="0" spc="-10"/>
              <a:t>type </a:t>
            </a:r>
            <a:r>
              <a:rPr dirty="0"/>
              <a:t>of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b="1">
                <a:latin typeface="Arial"/>
                <a:cs typeface="Arial"/>
              </a:rPr>
              <a:t>then  </a:t>
            </a: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10">
                <a:solidFill>
                  <a:srgbClr val="0000FF"/>
                </a:solidFill>
              </a:rPr>
              <a:t>{wrong</a:t>
            </a:r>
            <a:r>
              <a:rPr dirty="0" spc="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type}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85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20"/>
              </a:lnSpc>
            </a:pPr>
            <a:r>
              <a:rPr dirty="0" spc="-5" b="1">
                <a:latin typeface="Arial"/>
                <a:cs typeface="Arial"/>
              </a:rPr>
              <a:t>return true </a:t>
            </a:r>
            <a:r>
              <a:rPr dirty="0" spc="-5">
                <a:solidFill>
                  <a:srgbClr val="0000FF"/>
                </a:solidFill>
              </a:rPr>
              <a:t>{every </a:t>
            </a:r>
            <a:r>
              <a:rPr dirty="0" spc="-10">
                <a:solidFill>
                  <a:srgbClr val="0000FF"/>
                </a:solidFill>
              </a:rPr>
              <a:t>symbol</a:t>
            </a:r>
            <a:r>
              <a:rPr dirty="0" spc="3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  <a:p>
            <a:pPr marL="12700">
              <a:lnSpc>
                <a:spcPts val="2130"/>
              </a:lnSpc>
            </a:pPr>
            <a:r>
              <a:rPr dirty="0" spc="-5" b="1">
                <a:latin typeface="Arial"/>
                <a:cs typeface="Arial"/>
              </a:rPr>
              <a:t>else</a:t>
            </a:r>
          </a:p>
          <a:p>
            <a:pPr marL="561340">
              <a:lnSpc>
                <a:spcPts val="2140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{some </a:t>
            </a:r>
            <a:r>
              <a:rPr dirty="0" spc="-10">
                <a:solidFill>
                  <a:srgbClr val="0000FF"/>
                </a:solidFill>
              </a:rPr>
              <a:t>symbols </a:t>
            </a:r>
            <a:r>
              <a:rPr dirty="0" spc="-15">
                <a:solidFill>
                  <a:srgbClr val="0000FF"/>
                </a:solidFill>
              </a:rPr>
              <a:t>were </a:t>
            </a:r>
            <a:r>
              <a:rPr dirty="0" spc="-5">
                <a:solidFill>
                  <a:srgbClr val="0000FF"/>
                </a:solidFill>
              </a:rPr>
              <a:t>never</a:t>
            </a:r>
            <a:r>
              <a:rPr dirty="0" spc="14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</p:txBody>
      </p:sp>
      <p:sp>
        <p:nvSpPr>
          <p:cNvPr id="4" name="object 4"/>
          <p:cNvSpPr/>
          <p:nvPr/>
        </p:nvSpPr>
        <p:spPr>
          <a:xfrm>
            <a:off x="45719" y="370331"/>
            <a:ext cx="8851392" cy="83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217154" y="185559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217154" y="222643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17154" y="259727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17154" y="296811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17154" y="333895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17154" y="370979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17154" y="408063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17154" y="445147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217154" y="482231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17154" y="519315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604504" y="1478407"/>
            <a:ext cx="0" cy="4091940"/>
          </a:xfrm>
          <a:custGeom>
            <a:avLst/>
            <a:gdLst/>
            <a:ahLst/>
            <a:cxnLst/>
            <a:rect l="l" t="t" r="r" b="b"/>
            <a:pathLst>
              <a:path w="0" h="4091940">
                <a:moveTo>
                  <a:pt x="0" y="0"/>
                </a:moveTo>
                <a:lnTo>
                  <a:pt x="0" y="40919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223504" y="1478407"/>
            <a:ext cx="0" cy="4091940"/>
          </a:xfrm>
          <a:custGeom>
            <a:avLst/>
            <a:gdLst/>
            <a:ahLst/>
            <a:cxnLst/>
            <a:rect l="l" t="t" r="r" b="b"/>
            <a:pathLst>
              <a:path w="0" h="4091940">
                <a:moveTo>
                  <a:pt x="0" y="0"/>
                </a:moveTo>
                <a:lnTo>
                  <a:pt x="0" y="40919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17154" y="148475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17154" y="556399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366886" y="5234051"/>
            <a:ext cx="1016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(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25</a:t>
            </a:fld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354694" y="5631484"/>
            <a:ext cx="127635" cy="194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0D0D0D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203700">
              <a:lnSpc>
                <a:spcPct val="100000"/>
              </a:lnSpc>
            </a:pPr>
            <a:r>
              <a:rPr dirty="0" spc="-5">
                <a:solidFill>
                  <a:srgbClr val="FF0000"/>
                </a:solidFill>
              </a:rPr>
              <a:t>(</a:t>
            </a:r>
            <a:r>
              <a:rPr dirty="0" spc="-5"/>
              <a:t>2+[3-5]*2)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6972" y="1572514"/>
            <a:ext cx="3021965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Algorithm </a:t>
            </a:r>
            <a:r>
              <a:rPr dirty="0" sz="1800" spc="-15">
                <a:latin typeface="Arial"/>
                <a:cs typeface="Arial"/>
              </a:rPr>
              <a:t>ParenMatch(</a:t>
            </a:r>
            <a:r>
              <a:rPr dirty="0" sz="1900" spc="-15" i="1">
                <a:latin typeface="Arial"/>
                <a:cs typeface="Arial"/>
              </a:rPr>
              <a:t>X,</a:t>
            </a:r>
            <a:r>
              <a:rPr dirty="0" sz="1900" i="1">
                <a:latin typeface="Arial"/>
                <a:cs typeface="Arial"/>
              </a:rPr>
              <a:t> </a:t>
            </a:r>
            <a:r>
              <a:rPr dirty="0" sz="1900" spc="-25" i="1">
                <a:latin typeface="Arial"/>
                <a:cs typeface="Arial"/>
              </a:rPr>
              <a:t>n</a:t>
            </a:r>
            <a:r>
              <a:rPr dirty="0" sz="1800" spc="-25">
                <a:latin typeface="Arial"/>
                <a:cs typeface="Arial"/>
              </a:rPr>
              <a:t>):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55"/>
              </a:lnSpc>
            </a:pPr>
            <a:r>
              <a:rPr dirty="0" sz="1900" spc="-45" b="1" i="1">
                <a:solidFill>
                  <a:srgbClr val="0000FF"/>
                </a:solidFill>
                <a:latin typeface="Arial"/>
                <a:cs typeface="Arial"/>
              </a:rPr>
              <a:t>Input: </a:t>
            </a:r>
            <a:r>
              <a:rPr dirty="0" spc="-5"/>
              <a:t>An array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of </a:t>
            </a:r>
            <a:r>
              <a:rPr dirty="0" sz="1900" spc="-60" i="1">
                <a:latin typeface="Arial"/>
                <a:cs typeface="Arial"/>
              </a:rPr>
              <a:t>n </a:t>
            </a:r>
            <a:r>
              <a:rPr dirty="0" spc="-5"/>
              <a:t>tokens, each </a:t>
            </a:r>
            <a:r>
              <a:rPr dirty="0"/>
              <a:t>of </a:t>
            </a:r>
            <a:r>
              <a:rPr dirty="0" spc="-10"/>
              <a:t>which </a:t>
            </a:r>
            <a:r>
              <a:rPr dirty="0" spc="-5"/>
              <a:t>is either a</a:t>
            </a:r>
            <a:r>
              <a:rPr dirty="0" spc="145"/>
              <a:t> </a:t>
            </a:r>
            <a:r>
              <a:rPr dirty="0" spc="-5"/>
              <a:t>grouping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1875"/>
              </a:lnSpc>
            </a:pPr>
            <a:r>
              <a:rPr dirty="0" spc="-10"/>
              <a:t>symbol, </a:t>
            </a:r>
            <a:r>
              <a:rPr dirty="0"/>
              <a:t>a </a:t>
            </a:r>
            <a:r>
              <a:rPr dirty="0" spc="-5"/>
              <a:t>variable, an arithmetic </a:t>
            </a:r>
            <a:r>
              <a:rPr dirty="0" spc="-15"/>
              <a:t>operator, </a:t>
            </a:r>
            <a:r>
              <a:rPr dirty="0" spc="-5"/>
              <a:t>or </a:t>
            </a:r>
            <a:r>
              <a:rPr dirty="0"/>
              <a:t>a</a:t>
            </a:r>
            <a:r>
              <a:rPr dirty="0" spc="85"/>
              <a:t> </a:t>
            </a:r>
            <a:r>
              <a:rPr dirty="0" spc="-10"/>
              <a:t>number</a:t>
            </a:r>
          </a:p>
          <a:p>
            <a:pPr marL="12700" marR="217170">
              <a:lnSpc>
                <a:spcPts val="2120"/>
              </a:lnSpc>
              <a:spcBef>
                <a:spcPts val="140"/>
              </a:spcBef>
            </a:pPr>
            <a:r>
              <a:rPr dirty="0" sz="1900" spc="-55" b="1" i="1">
                <a:solidFill>
                  <a:srgbClr val="0000FF"/>
                </a:solidFill>
                <a:latin typeface="Arial"/>
                <a:cs typeface="Arial"/>
              </a:rPr>
              <a:t>Output: </a:t>
            </a:r>
            <a:r>
              <a:rPr dirty="0" spc="-5" b="1">
                <a:latin typeface="Arial"/>
                <a:cs typeface="Arial"/>
              </a:rPr>
              <a:t>true </a:t>
            </a:r>
            <a:r>
              <a:rPr dirty="0"/>
              <a:t>if </a:t>
            </a:r>
            <a:r>
              <a:rPr dirty="0" spc="-5"/>
              <a:t>and only </a:t>
            </a:r>
            <a:r>
              <a:rPr dirty="0"/>
              <a:t>if </a:t>
            </a:r>
            <a:r>
              <a:rPr dirty="0" spc="-5"/>
              <a:t>all </a:t>
            </a:r>
            <a:r>
              <a:rPr dirty="0"/>
              <a:t>the </a:t>
            </a:r>
            <a:r>
              <a:rPr dirty="0" spc="-5"/>
              <a:t>grouping </a:t>
            </a:r>
            <a:r>
              <a:rPr dirty="0" spc="-10"/>
              <a:t>symbols </a:t>
            </a:r>
            <a:r>
              <a:rPr dirty="0" spc="-5"/>
              <a:t>in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match  </a:t>
            </a:r>
            <a:r>
              <a:rPr dirty="0" spc="-5"/>
              <a:t>Let </a:t>
            </a:r>
            <a:r>
              <a:rPr dirty="0" sz="1900" spc="-70" i="1">
                <a:latin typeface="Arial"/>
                <a:cs typeface="Arial"/>
              </a:rPr>
              <a:t>S </a:t>
            </a:r>
            <a:r>
              <a:rPr dirty="0" spc="-5"/>
              <a:t>be an empty</a:t>
            </a:r>
            <a:r>
              <a:rPr dirty="0" spc="-15"/>
              <a:t> </a:t>
            </a:r>
            <a:r>
              <a:rPr dirty="0"/>
              <a:t>stack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10"/>
              </a:lnSpc>
            </a:pPr>
            <a:r>
              <a:rPr dirty="0" spc="-5" b="1">
                <a:latin typeface="Arial"/>
                <a:cs typeface="Arial"/>
              </a:rPr>
              <a:t>for </a:t>
            </a:r>
            <a:r>
              <a:rPr dirty="0" sz="1900" spc="-30" i="1">
                <a:latin typeface="Arial"/>
                <a:cs typeface="Arial"/>
              </a:rPr>
              <a:t>i=</a:t>
            </a:r>
            <a:r>
              <a:rPr dirty="0" spc="-30"/>
              <a:t>0 </a:t>
            </a:r>
            <a:r>
              <a:rPr dirty="0"/>
              <a:t>to </a:t>
            </a:r>
            <a:r>
              <a:rPr dirty="0" sz="1900" spc="-35" i="1">
                <a:latin typeface="Arial"/>
                <a:cs typeface="Arial"/>
              </a:rPr>
              <a:t>n-</a:t>
            </a:r>
            <a:r>
              <a:rPr dirty="0" spc="-35"/>
              <a:t>1</a:t>
            </a:r>
            <a:r>
              <a:rPr dirty="0" spc="-70"/>
              <a:t> </a:t>
            </a:r>
            <a:r>
              <a:rPr dirty="0" b="1">
                <a:latin typeface="Arial"/>
                <a:cs typeface="Arial"/>
              </a:rPr>
              <a:t>do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30"/>
              </a:lnSpc>
            </a:pP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pc="-30">
                <a:solidFill>
                  <a:srgbClr val="FF0000"/>
                </a:solidFill>
              </a:rPr>
              <a:t>[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pc="-30">
                <a:solidFill>
                  <a:srgbClr val="FF0000"/>
                </a:solidFill>
              </a:rPr>
              <a:t>] </a:t>
            </a:r>
            <a:r>
              <a:rPr dirty="0" spc="-5">
                <a:solidFill>
                  <a:srgbClr val="FF0000"/>
                </a:solidFill>
              </a:rPr>
              <a:t>is an opening grouping </a:t>
            </a:r>
            <a:r>
              <a:rPr dirty="0" spc="-10">
                <a:solidFill>
                  <a:srgbClr val="FF0000"/>
                </a:solidFill>
              </a:rPr>
              <a:t>symbol</a:t>
            </a:r>
            <a:r>
              <a:rPr dirty="0" spc="80">
                <a:solidFill>
                  <a:srgbClr val="FF0000"/>
                </a:solidFill>
              </a:rPr>
              <a:t>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1475740">
              <a:lnSpc>
                <a:spcPts val="2125"/>
              </a:lnSpc>
            </a:pPr>
            <a:r>
              <a:rPr dirty="0" sz="1900" spc="-20" i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pc="-20">
                <a:solidFill>
                  <a:srgbClr val="FF0000"/>
                </a:solidFill>
              </a:rPr>
              <a:t>.push(</a:t>
            </a:r>
            <a:r>
              <a:rPr dirty="0" sz="1900" spc="-20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pc="-20">
                <a:solidFill>
                  <a:srgbClr val="FF0000"/>
                </a:solidFill>
              </a:rPr>
              <a:t>[</a:t>
            </a:r>
            <a:r>
              <a:rPr dirty="0" sz="1900" spc="-20" i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pc="-20">
                <a:solidFill>
                  <a:srgbClr val="FF0000"/>
                </a:solidFill>
              </a:rPr>
              <a:t>])</a:t>
            </a:r>
            <a:endParaRPr sz="1900">
              <a:latin typeface="Arial"/>
              <a:cs typeface="Arial"/>
            </a:endParaRPr>
          </a:p>
          <a:p>
            <a:pPr marL="1475740" marR="1421130" indent="-915035">
              <a:lnSpc>
                <a:spcPts val="2140"/>
              </a:lnSpc>
              <a:spcBef>
                <a:spcPts val="110"/>
              </a:spcBef>
            </a:pPr>
            <a:r>
              <a:rPr dirty="0" spc="-5" b="1">
                <a:latin typeface="Arial"/>
                <a:cs typeface="Arial"/>
              </a:rPr>
              <a:t>else </a:t>
            </a: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spc="-5"/>
              <a:t>is a closing grouping </a:t>
            </a:r>
            <a:r>
              <a:rPr dirty="0" spc="-10"/>
              <a:t>symbol </a:t>
            </a:r>
            <a:r>
              <a:rPr dirty="0" b="1">
                <a:latin typeface="Arial"/>
                <a:cs typeface="Arial"/>
              </a:rPr>
              <a:t>then  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90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2390140">
              <a:lnSpc>
                <a:spcPts val="1989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{nothing </a:t>
            </a:r>
            <a:r>
              <a:rPr dirty="0">
                <a:solidFill>
                  <a:srgbClr val="0000FF"/>
                </a:solidFill>
              </a:rPr>
              <a:t>to match</a:t>
            </a:r>
            <a:r>
              <a:rPr dirty="0" spc="-3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with}</a:t>
            </a:r>
          </a:p>
          <a:p>
            <a:pPr marL="2390140" marR="379730" indent="-914400">
              <a:lnSpc>
                <a:spcPts val="2140"/>
              </a:lnSpc>
              <a:spcBef>
                <a:spcPts val="120"/>
              </a:spcBef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5" i="1">
                <a:latin typeface="Arial"/>
                <a:cs typeface="Arial"/>
              </a:rPr>
              <a:t>S</a:t>
            </a:r>
            <a:r>
              <a:rPr dirty="0" spc="-15"/>
              <a:t>.pop() </a:t>
            </a:r>
            <a:r>
              <a:rPr dirty="0" spc="-5"/>
              <a:t>does not </a:t>
            </a:r>
            <a:r>
              <a:rPr dirty="0"/>
              <a:t>match the </a:t>
            </a:r>
            <a:r>
              <a:rPr dirty="0" spc="-10"/>
              <a:t>type </a:t>
            </a:r>
            <a:r>
              <a:rPr dirty="0"/>
              <a:t>of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b="1">
                <a:latin typeface="Arial"/>
                <a:cs typeface="Arial"/>
              </a:rPr>
              <a:t>then  </a:t>
            </a: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10">
                <a:solidFill>
                  <a:srgbClr val="0000FF"/>
                </a:solidFill>
              </a:rPr>
              <a:t>{wrong</a:t>
            </a:r>
            <a:r>
              <a:rPr dirty="0" spc="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type}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85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20"/>
              </a:lnSpc>
            </a:pPr>
            <a:r>
              <a:rPr dirty="0" spc="-5" b="1">
                <a:latin typeface="Arial"/>
                <a:cs typeface="Arial"/>
              </a:rPr>
              <a:t>return true </a:t>
            </a:r>
            <a:r>
              <a:rPr dirty="0" spc="-5">
                <a:solidFill>
                  <a:srgbClr val="0000FF"/>
                </a:solidFill>
              </a:rPr>
              <a:t>{every </a:t>
            </a:r>
            <a:r>
              <a:rPr dirty="0" spc="-10">
                <a:solidFill>
                  <a:srgbClr val="0000FF"/>
                </a:solidFill>
              </a:rPr>
              <a:t>symbol</a:t>
            </a:r>
            <a:r>
              <a:rPr dirty="0" spc="3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  <a:p>
            <a:pPr marL="12700">
              <a:lnSpc>
                <a:spcPts val="2130"/>
              </a:lnSpc>
            </a:pPr>
            <a:r>
              <a:rPr dirty="0" spc="-5" b="1">
                <a:latin typeface="Arial"/>
                <a:cs typeface="Arial"/>
              </a:rPr>
              <a:t>else</a:t>
            </a:r>
          </a:p>
          <a:p>
            <a:pPr marL="561340">
              <a:lnSpc>
                <a:spcPts val="2140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{some </a:t>
            </a:r>
            <a:r>
              <a:rPr dirty="0" spc="-10">
                <a:solidFill>
                  <a:srgbClr val="0000FF"/>
                </a:solidFill>
              </a:rPr>
              <a:t>symbols </a:t>
            </a:r>
            <a:r>
              <a:rPr dirty="0" spc="-15">
                <a:solidFill>
                  <a:srgbClr val="0000FF"/>
                </a:solidFill>
              </a:rPr>
              <a:t>were </a:t>
            </a:r>
            <a:r>
              <a:rPr dirty="0" spc="-5">
                <a:solidFill>
                  <a:srgbClr val="0000FF"/>
                </a:solidFill>
              </a:rPr>
              <a:t>never</a:t>
            </a:r>
            <a:r>
              <a:rPr dirty="0" spc="14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</p:txBody>
      </p:sp>
      <p:sp>
        <p:nvSpPr>
          <p:cNvPr id="4" name="object 4"/>
          <p:cNvSpPr/>
          <p:nvPr/>
        </p:nvSpPr>
        <p:spPr>
          <a:xfrm>
            <a:off x="45719" y="370331"/>
            <a:ext cx="8851392" cy="83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217154" y="1478407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[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(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25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54694" y="5631484"/>
            <a:ext cx="127635" cy="194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0D0D0D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203700">
              <a:lnSpc>
                <a:spcPct val="100000"/>
              </a:lnSpc>
            </a:pPr>
            <a:r>
              <a:rPr dirty="0" spc="-5"/>
              <a:t>(2+</a:t>
            </a:r>
            <a:r>
              <a:rPr dirty="0" spc="-5">
                <a:solidFill>
                  <a:srgbClr val="FF0000"/>
                </a:solidFill>
              </a:rPr>
              <a:t>[</a:t>
            </a:r>
            <a:r>
              <a:rPr dirty="0" spc="-5"/>
              <a:t>3-5]*2)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62800" y="1600200"/>
            <a:ext cx="0" cy="4572000"/>
          </a:xfrm>
          <a:custGeom>
            <a:avLst/>
            <a:gdLst/>
            <a:ahLst/>
            <a:cxnLst/>
            <a:rect l="l" t="t" r="r" b="b"/>
            <a:pathLst>
              <a:path w="0" h="4572000">
                <a:moveTo>
                  <a:pt x="0" y="0"/>
                </a:moveTo>
                <a:lnTo>
                  <a:pt x="0" y="45720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10600" y="1600200"/>
            <a:ext cx="0" cy="4572000"/>
          </a:xfrm>
          <a:custGeom>
            <a:avLst/>
            <a:gdLst/>
            <a:ahLst/>
            <a:cxnLst/>
            <a:rect l="l" t="t" r="r" b="b"/>
            <a:pathLst>
              <a:path w="0" h="4572000">
                <a:moveTo>
                  <a:pt x="0" y="0"/>
                </a:moveTo>
                <a:lnTo>
                  <a:pt x="0" y="45720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162800" y="6154051"/>
            <a:ext cx="1447800" cy="0"/>
          </a:xfrm>
          <a:custGeom>
            <a:avLst/>
            <a:gdLst/>
            <a:ahLst/>
            <a:cxnLst/>
            <a:rect l="l" t="t" r="r" b="b"/>
            <a:pathLst>
              <a:path w="1447800" h="0">
                <a:moveTo>
                  <a:pt x="0" y="0"/>
                </a:moveTo>
                <a:lnTo>
                  <a:pt x="14478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003" y="361188"/>
            <a:ext cx="7004304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0772" y="1538650"/>
            <a:ext cx="4383405" cy="186626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68605" marR="5080" indent="-256540">
              <a:lnSpc>
                <a:spcPct val="90100"/>
              </a:lnSpc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The </a:t>
            </a:r>
            <a:r>
              <a:rPr dirty="0" sz="2200" spc="-10">
                <a:latin typeface="Lucida Sans Unicode"/>
                <a:cs typeface="Lucida Sans Unicode"/>
              </a:rPr>
              <a:t>Java </a:t>
            </a:r>
            <a:r>
              <a:rPr dirty="0" sz="2200" spc="-5">
                <a:latin typeface="Lucida Sans Unicode"/>
                <a:cs typeface="Lucida Sans Unicode"/>
              </a:rPr>
              <a:t>Virtual</a:t>
            </a:r>
            <a:r>
              <a:rPr dirty="0" sz="2200" spc="-4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Machine</a:t>
            </a:r>
            <a:r>
              <a:rPr dirty="0" sz="2200" spc="-2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(JVM) 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keeps track </a:t>
            </a:r>
            <a:r>
              <a:rPr dirty="0" sz="2200" spc="-5">
                <a:latin typeface="Lucida Sans Unicode"/>
                <a:cs typeface="Lucida Sans Unicode"/>
              </a:rPr>
              <a:t>of </a:t>
            </a:r>
            <a:r>
              <a:rPr dirty="0" sz="2200" spc="-10">
                <a:latin typeface="Lucida Sans Unicode"/>
                <a:cs typeface="Lucida Sans Unicode"/>
              </a:rPr>
              <a:t>the </a:t>
            </a:r>
            <a:r>
              <a:rPr dirty="0" sz="2200" spc="-5">
                <a:latin typeface="Lucida Sans Unicode"/>
                <a:cs typeface="Lucida Sans Unicode"/>
              </a:rPr>
              <a:t>chain </a:t>
            </a:r>
            <a:r>
              <a:rPr dirty="0" sz="2200" spc="-10">
                <a:latin typeface="Lucida Sans Unicode"/>
                <a:cs typeface="Lucida Sans Unicode"/>
              </a:rPr>
              <a:t>of  </a:t>
            </a:r>
            <a:r>
              <a:rPr dirty="0" sz="2200" spc="-5">
                <a:latin typeface="Lucida Sans Unicode"/>
                <a:cs typeface="Lucida Sans Unicode"/>
              </a:rPr>
              <a:t>active methods with a</a:t>
            </a:r>
            <a:r>
              <a:rPr dirty="0" sz="2200" spc="-2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stack</a:t>
            </a:r>
            <a:endParaRPr sz="2200">
              <a:latin typeface="Lucida Sans Unicode"/>
              <a:cs typeface="Lucida Sans Unicode"/>
            </a:endParaRPr>
          </a:p>
          <a:p>
            <a:pPr marL="268605" marR="193040" indent="-256540">
              <a:lnSpc>
                <a:spcPts val="2380"/>
              </a:lnSpc>
              <a:spcBef>
                <a:spcPts val="425"/>
              </a:spcBef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When a method is</a:t>
            </a:r>
            <a:r>
              <a:rPr dirty="0" sz="2200" spc="-1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called,</a:t>
            </a:r>
            <a:r>
              <a:rPr dirty="0" sz="220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the </a:t>
            </a:r>
            <a:r>
              <a:rPr dirty="0" sz="2200" spc="-1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JVM </a:t>
            </a:r>
            <a:r>
              <a:rPr dirty="0" sz="2200" spc="-10">
                <a:latin typeface="Lucida Sans Unicode"/>
                <a:cs typeface="Lucida Sans Unicode"/>
              </a:rPr>
              <a:t>pushes </a:t>
            </a:r>
            <a:r>
              <a:rPr dirty="0" sz="2200" spc="-5">
                <a:latin typeface="Lucida Sans Unicode"/>
                <a:cs typeface="Lucida Sans Unicode"/>
              </a:rPr>
              <a:t>on </a:t>
            </a:r>
            <a:r>
              <a:rPr dirty="0" sz="2200" spc="-10">
                <a:latin typeface="Lucida Sans Unicode"/>
                <a:cs typeface="Lucida Sans Unicode"/>
              </a:rPr>
              <a:t>the stack </a:t>
            </a:r>
            <a:r>
              <a:rPr dirty="0" sz="2200" spc="-5">
                <a:latin typeface="Lucida Sans Unicode"/>
                <a:cs typeface="Lucida Sans Unicode"/>
              </a:rPr>
              <a:t>a  frame</a:t>
            </a:r>
            <a:r>
              <a:rPr dirty="0" sz="2200" spc="-10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containing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0772" y="3413886"/>
            <a:ext cx="4511675" cy="2456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4510" indent="-228600">
              <a:lnSpc>
                <a:spcPct val="100000"/>
              </a:lnSpc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Local </a:t>
            </a:r>
            <a:r>
              <a:rPr dirty="0" sz="1900" spc="-5">
                <a:latin typeface="Lucida Sans Unicode"/>
                <a:cs typeface="Lucida Sans Unicode"/>
              </a:rPr>
              <a:t>variables </a:t>
            </a:r>
            <a:r>
              <a:rPr dirty="0" sz="1900" spc="-10">
                <a:latin typeface="Lucida Sans Unicode"/>
                <a:cs typeface="Lucida Sans Unicode"/>
              </a:rPr>
              <a:t>and </a:t>
            </a:r>
            <a:r>
              <a:rPr dirty="0" sz="1900" spc="-5">
                <a:latin typeface="Lucida Sans Unicode"/>
                <a:cs typeface="Lucida Sans Unicode"/>
              </a:rPr>
              <a:t>return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value</a:t>
            </a:r>
            <a:endParaRPr sz="1900">
              <a:latin typeface="Lucida Sans Unicode"/>
              <a:cs typeface="Lucida Sans Unicode"/>
            </a:endParaRPr>
          </a:p>
          <a:p>
            <a:pPr marL="524510" marR="172720" indent="-228600">
              <a:lnSpc>
                <a:spcPts val="2050"/>
              </a:lnSpc>
              <a:spcBef>
                <a:spcPts val="334"/>
              </a:spcBef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Program </a:t>
            </a:r>
            <a:r>
              <a:rPr dirty="0" sz="1900" spc="-10">
                <a:latin typeface="Lucida Sans Unicode"/>
                <a:cs typeface="Lucida Sans Unicode"/>
              </a:rPr>
              <a:t>counter, keeping </a:t>
            </a:r>
            <a:r>
              <a:rPr dirty="0" sz="1900" spc="-5">
                <a:latin typeface="Lucida Sans Unicode"/>
                <a:cs typeface="Lucida Sans Unicode"/>
              </a:rPr>
              <a:t>track  of the statement </a:t>
            </a:r>
            <a:r>
              <a:rPr dirty="0" sz="1900" spc="-10">
                <a:latin typeface="Lucida Sans Unicode"/>
                <a:cs typeface="Lucida Sans Unicode"/>
              </a:rPr>
              <a:t>being</a:t>
            </a:r>
            <a:r>
              <a:rPr dirty="0" sz="1900" spc="10">
                <a:latin typeface="Lucida Sans Unicode"/>
                <a:cs typeface="Lucida Sans Unicode"/>
              </a:rPr>
              <a:t> </a:t>
            </a:r>
            <a:r>
              <a:rPr dirty="0" sz="1900" spc="-10">
                <a:latin typeface="Lucida Sans Unicode"/>
                <a:cs typeface="Lucida Sans Unicode"/>
              </a:rPr>
              <a:t>executed</a:t>
            </a:r>
            <a:endParaRPr sz="1900">
              <a:latin typeface="Lucida Sans Unicode"/>
              <a:cs typeface="Lucida Sans Unicode"/>
            </a:endParaRPr>
          </a:p>
          <a:p>
            <a:pPr marL="268605" marR="5080" indent="-256540">
              <a:lnSpc>
                <a:spcPct val="90000"/>
              </a:lnSpc>
              <a:spcBef>
                <a:spcPts val="330"/>
              </a:spcBef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When a method </a:t>
            </a:r>
            <a:r>
              <a:rPr dirty="0" sz="2200" spc="-10">
                <a:latin typeface="Lucida Sans Unicode"/>
                <a:cs typeface="Lucida Sans Unicode"/>
              </a:rPr>
              <a:t>ends,</a:t>
            </a:r>
            <a:r>
              <a:rPr dirty="0" sz="2200" spc="-5">
                <a:latin typeface="Lucida Sans Unicode"/>
                <a:cs typeface="Lucida Sans Unicode"/>
              </a:rPr>
              <a:t> its</a:t>
            </a:r>
            <a:r>
              <a:rPr dirty="0" sz="2200" spc="-1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frame 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is </a:t>
            </a:r>
            <a:r>
              <a:rPr dirty="0" sz="2200" spc="-10">
                <a:latin typeface="Lucida Sans Unicode"/>
                <a:cs typeface="Lucida Sans Unicode"/>
              </a:rPr>
              <a:t>popped </a:t>
            </a:r>
            <a:r>
              <a:rPr dirty="0" sz="2200" spc="-5">
                <a:latin typeface="Lucida Sans Unicode"/>
                <a:cs typeface="Lucida Sans Unicode"/>
              </a:rPr>
              <a:t>from </a:t>
            </a:r>
            <a:r>
              <a:rPr dirty="0" sz="2200" spc="-10">
                <a:latin typeface="Lucida Sans Unicode"/>
                <a:cs typeface="Lucida Sans Unicode"/>
              </a:rPr>
              <a:t>the stack and  control </a:t>
            </a:r>
            <a:r>
              <a:rPr dirty="0" sz="2200" spc="-5">
                <a:latin typeface="Lucida Sans Unicode"/>
                <a:cs typeface="Lucida Sans Unicode"/>
              </a:rPr>
              <a:t>is </a:t>
            </a:r>
            <a:r>
              <a:rPr dirty="0" sz="2200" spc="-10">
                <a:latin typeface="Lucida Sans Unicode"/>
                <a:cs typeface="Lucida Sans Unicode"/>
              </a:rPr>
              <a:t>passed </a:t>
            </a:r>
            <a:r>
              <a:rPr dirty="0" sz="2200" spc="-5">
                <a:latin typeface="Lucida Sans Unicode"/>
                <a:cs typeface="Lucida Sans Unicode"/>
              </a:rPr>
              <a:t>to </a:t>
            </a:r>
            <a:r>
              <a:rPr dirty="0" sz="2200" spc="-10">
                <a:latin typeface="Lucida Sans Unicode"/>
                <a:cs typeface="Lucida Sans Unicode"/>
              </a:rPr>
              <a:t>the  </a:t>
            </a:r>
            <a:r>
              <a:rPr dirty="0" sz="2200" spc="-5">
                <a:latin typeface="Lucida Sans Unicode"/>
                <a:cs typeface="Lucida Sans Unicode"/>
              </a:rPr>
              <a:t>method on </a:t>
            </a:r>
            <a:r>
              <a:rPr dirty="0" sz="2200" spc="-10">
                <a:latin typeface="Lucida Sans Unicode"/>
                <a:cs typeface="Lucida Sans Unicode"/>
              </a:rPr>
              <a:t>top </a:t>
            </a:r>
            <a:r>
              <a:rPr dirty="0" sz="2200" spc="-5">
                <a:latin typeface="Lucida Sans Unicode"/>
                <a:cs typeface="Lucida Sans Unicode"/>
              </a:rPr>
              <a:t>of </a:t>
            </a:r>
            <a:r>
              <a:rPr dirty="0" sz="2200" spc="-10">
                <a:latin typeface="Lucida Sans Unicode"/>
                <a:cs typeface="Lucida Sans Unicode"/>
              </a:rPr>
              <a:t>the</a:t>
            </a:r>
            <a:r>
              <a:rPr dirty="0" sz="220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stack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Allows </a:t>
            </a:r>
            <a:r>
              <a:rPr dirty="0" sz="2200" spc="-10">
                <a:latin typeface="Lucida Sans Unicode"/>
                <a:cs typeface="Lucida Sans Unicode"/>
              </a:rPr>
              <a:t>for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C00000"/>
                </a:solidFill>
                <a:latin typeface="Lucida Sans Unicode"/>
                <a:cs typeface="Lucida Sans Unicode"/>
              </a:rPr>
              <a:t>recursion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20075" y="3565587"/>
            <a:ext cx="7938" cy="1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20075" y="1625662"/>
            <a:ext cx="7938" cy="1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20075" y="2281238"/>
            <a:ext cx="7938" cy="1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718428" y="1565402"/>
            <a:ext cx="941069" cy="3576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main()</a:t>
            </a:r>
            <a:r>
              <a:rPr dirty="0" sz="1800" spc="-10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{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int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i =</a:t>
            </a:r>
            <a:r>
              <a:rPr dirty="0" sz="1800" spc="-9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5;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foo(i);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}</a:t>
            </a:r>
            <a:endParaRPr sz="1800">
              <a:latin typeface="Arial Narrow"/>
              <a:cs typeface="Arial Narrow"/>
            </a:endParaRPr>
          </a:p>
          <a:p>
            <a:pPr marL="241300" marR="127635" indent="-228600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foo(int j)</a:t>
            </a:r>
            <a:r>
              <a:rPr dirty="0" sz="1800" spc="-6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{  </a:t>
            </a: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int</a:t>
            </a:r>
            <a:r>
              <a:rPr dirty="0" sz="1800" spc="-90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 spc="5">
                <a:solidFill>
                  <a:srgbClr val="353535"/>
                </a:solidFill>
                <a:latin typeface="Arial Narrow"/>
                <a:cs typeface="Arial Narrow"/>
              </a:rPr>
              <a:t>k;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k =</a:t>
            </a:r>
            <a:r>
              <a:rPr dirty="0" sz="1800" spc="-10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j+1;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bar(k);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}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bar(int m)</a:t>
            </a:r>
            <a:r>
              <a:rPr dirty="0" sz="1800" spc="-7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{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…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}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45833" y="6584610"/>
            <a:ext cx="12128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6972" y="1572514"/>
            <a:ext cx="3021965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Algorithm </a:t>
            </a:r>
            <a:r>
              <a:rPr dirty="0" sz="1800" spc="-15">
                <a:latin typeface="Arial"/>
                <a:cs typeface="Arial"/>
              </a:rPr>
              <a:t>ParenMatch(</a:t>
            </a:r>
            <a:r>
              <a:rPr dirty="0" sz="1900" spc="-15" i="1">
                <a:latin typeface="Arial"/>
                <a:cs typeface="Arial"/>
              </a:rPr>
              <a:t>X,</a:t>
            </a:r>
            <a:r>
              <a:rPr dirty="0" sz="1900" i="1">
                <a:latin typeface="Arial"/>
                <a:cs typeface="Arial"/>
              </a:rPr>
              <a:t> </a:t>
            </a:r>
            <a:r>
              <a:rPr dirty="0" sz="1900" spc="-25" i="1">
                <a:latin typeface="Arial"/>
                <a:cs typeface="Arial"/>
              </a:rPr>
              <a:t>n</a:t>
            </a:r>
            <a:r>
              <a:rPr dirty="0" sz="1800" spc="-25">
                <a:latin typeface="Arial"/>
                <a:cs typeface="Arial"/>
              </a:rPr>
              <a:t>):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55"/>
              </a:lnSpc>
            </a:pPr>
            <a:r>
              <a:rPr dirty="0" sz="1900" spc="-45" b="1" i="1">
                <a:solidFill>
                  <a:srgbClr val="0000FF"/>
                </a:solidFill>
                <a:latin typeface="Arial"/>
                <a:cs typeface="Arial"/>
              </a:rPr>
              <a:t>Input: </a:t>
            </a:r>
            <a:r>
              <a:rPr dirty="0" spc="-5"/>
              <a:t>An array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of </a:t>
            </a:r>
            <a:r>
              <a:rPr dirty="0" sz="1900" spc="-60" i="1">
                <a:latin typeface="Arial"/>
                <a:cs typeface="Arial"/>
              </a:rPr>
              <a:t>n </a:t>
            </a:r>
            <a:r>
              <a:rPr dirty="0" spc="-5"/>
              <a:t>tokens, each </a:t>
            </a:r>
            <a:r>
              <a:rPr dirty="0"/>
              <a:t>of </a:t>
            </a:r>
            <a:r>
              <a:rPr dirty="0" spc="-10"/>
              <a:t>which </a:t>
            </a:r>
            <a:r>
              <a:rPr dirty="0" spc="-5"/>
              <a:t>is either a</a:t>
            </a:r>
            <a:r>
              <a:rPr dirty="0" spc="145"/>
              <a:t> </a:t>
            </a:r>
            <a:r>
              <a:rPr dirty="0" spc="-5"/>
              <a:t>grouping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1875"/>
              </a:lnSpc>
            </a:pPr>
            <a:r>
              <a:rPr dirty="0" spc="-10"/>
              <a:t>symbol, </a:t>
            </a:r>
            <a:r>
              <a:rPr dirty="0"/>
              <a:t>a </a:t>
            </a:r>
            <a:r>
              <a:rPr dirty="0" spc="-5"/>
              <a:t>variable, an arithmetic </a:t>
            </a:r>
            <a:r>
              <a:rPr dirty="0" spc="-15"/>
              <a:t>operator, </a:t>
            </a:r>
            <a:r>
              <a:rPr dirty="0" spc="-5"/>
              <a:t>or </a:t>
            </a:r>
            <a:r>
              <a:rPr dirty="0"/>
              <a:t>a</a:t>
            </a:r>
            <a:r>
              <a:rPr dirty="0" spc="85"/>
              <a:t> </a:t>
            </a:r>
            <a:r>
              <a:rPr dirty="0" spc="-10"/>
              <a:t>number</a:t>
            </a:r>
          </a:p>
          <a:p>
            <a:pPr marL="12700" marR="217170">
              <a:lnSpc>
                <a:spcPts val="2120"/>
              </a:lnSpc>
              <a:spcBef>
                <a:spcPts val="140"/>
              </a:spcBef>
            </a:pPr>
            <a:r>
              <a:rPr dirty="0" sz="1900" spc="-55" b="1" i="1">
                <a:solidFill>
                  <a:srgbClr val="0000FF"/>
                </a:solidFill>
                <a:latin typeface="Arial"/>
                <a:cs typeface="Arial"/>
              </a:rPr>
              <a:t>Output: </a:t>
            </a:r>
            <a:r>
              <a:rPr dirty="0" spc="-5" b="1">
                <a:latin typeface="Arial"/>
                <a:cs typeface="Arial"/>
              </a:rPr>
              <a:t>true </a:t>
            </a:r>
            <a:r>
              <a:rPr dirty="0"/>
              <a:t>if </a:t>
            </a:r>
            <a:r>
              <a:rPr dirty="0" spc="-5"/>
              <a:t>and only </a:t>
            </a:r>
            <a:r>
              <a:rPr dirty="0"/>
              <a:t>if </a:t>
            </a:r>
            <a:r>
              <a:rPr dirty="0" spc="-5"/>
              <a:t>all </a:t>
            </a:r>
            <a:r>
              <a:rPr dirty="0"/>
              <a:t>the </a:t>
            </a:r>
            <a:r>
              <a:rPr dirty="0" spc="-5"/>
              <a:t>grouping </a:t>
            </a:r>
            <a:r>
              <a:rPr dirty="0" spc="-10"/>
              <a:t>symbols </a:t>
            </a:r>
            <a:r>
              <a:rPr dirty="0" spc="-5"/>
              <a:t>in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match  </a:t>
            </a:r>
            <a:r>
              <a:rPr dirty="0" spc="-5"/>
              <a:t>Let </a:t>
            </a:r>
            <a:r>
              <a:rPr dirty="0" sz="1900" spc="-70" i="1">
                <a:latin typeface="Arial"/>
                <a:cs typeface="Arial"/>
              </a:rPr>
              <a:t>S </a:t>
            </a:r>
            <a:r>
              <a:rPr dirty="0" spc="-5"/>
              <a:t>be an empty</a:t>
            </a:r>
            <a:r>
              <a:rPr dirty="0" spc="-15"/>
              <a:t> </a:t>
            </a:r>
            <a:r>
              <a:rPr dirty="0"/>
              <a:t>stack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10"/>
              </a:lnSpc>
            </a:pPr>
            <a:r>
              <a:rPr dirty="0" spc="-5" b="1">
                <a:latin typeface="Arial"/>
                <a:cs typeface="Arial"/>
              </a:rPr>
              <a:t>for </a:t>
            </a:r>
            <a:r>
              <a:rPr dirty="0" sz="1900" spc="-30" i="1">
                <a:latin typeface="Arial"/>
                <a:cs typeface="Arial"/>
              </a:rPr>
              <a:t>i=</a:t>
            </a:r>
            <a:r>
              <a:rPr dirty="0" spc="-30"/>
              <a:t>0 </a:t>
            </a:r>
            <a:r>
              <a:rPr dirty="0"/>
              <a:t>to </a:t>
            </a:r>
            <a:r>
              <a:rPr dirty="0" sz="1900" spc="-35" i="1">
                <a:latin typeface="Arial"/>
                <a:cs typeface="Arial"/>
              </a:rPr>
              <a:t>n-</a:t>
            </a:r>
            <a:r>
              <a:rPr dirty="0" spc="-35"/>
              <a:t>1</a:t>
            </a:r>
            <a:r>
              <a:rPr dirty="0" spc="-70"/>
              <a:t> </a:t>
            </a:r>
            <a:r>
              <a:rPr dirty="0" b="1">
                <a:latin typeface="Arial"/>
                <a:cs typeface="Arial"/>
              </a:rPr>
              <a:t>do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3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spc="-5"/>
              <a:t>is an opening grouping </a:t>
            </a:r>
            <a:r>
              <a:rPr dirty="0" spc="-10"/>
              <a:t>symbol</a:t>
            </a:r>
            <a:r>
              <a:rPr dirty="0" spc="80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1475740">
              <a:lnSpc>
                <a:spcPts val="2125"/>
              </a:lnSpc>
            </a:pPr>
            <a:r>
              <a:rPr dirty="0" sz="1900" spc="-20" i="1">
                <a:latin typeface="Arial"/>
                <a:cs typeface="Arial"/>
              </a:rPr>
              <a:t>S</a:t>
            </a:r>
            <a:r>
              <a:rPr dirty="0" spc="-20"/>
              <a:t>.push(</a:t>
            </a:r>
            <a:r>
              <a:rPr dirty="0" sz="1900" spc="-20" i="1">
                <a:latin typeface="Arial"/>
                <a:cs typeface="Arial"/>
              </a:rPr>
              <a:t>X</a:t>
            </a:r>
            <a:r>
              <a:rPr dirty="0" spc="-20"/>
              <a:t>[</a:t>
            </a:r>
            <a:r>
              <a:rPr dirty="0" sz="1900" spc="-20" i="1">
                <a:latin typeface="Arial"/>
                <a:cs typeface="Arial"/>
              </a:rPr>
              <a:t>i</a:t>
            </a:r>
            <a:r>
              <a:rPr dirty="0" spc="-20"/>
              <a:t>])</a:t>
            </a:r>
            <a:endParaRPr sz="1900">
              <a:latin typeface="Arial"/>
              <a:cs typeface="Arial"/>
            </a:endParaRPr>
          </a:p>
          <a:p>
            <a:pPr marL="1475740" marR="1421130" indent="-915035">
              <a:lnSpc>
                <a:spcPts val="2140"/>
              </a:lnSpc>
              <a:spcBef>
                <a:spcPts val="110"/>
              </a:spcBef>
            </a:pPr>
            <a:r>
              <a:rPr dirty="0" spc="-5" b="1">
                <a:solidFill>
                  <a:srgbClr val="FF0000"/>
                </a:solidFill>
                <a:latin typeface="Arial"/>
                <a:cs typeface="Arial"/>
              </a:rPr>
              <a:t>else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pc="-30">
                <a:solidFill>
                  <a:srgbClr val="FF0000"/>
                </a:solidFill>
              </a:rPr>
              <a:t>[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pc="-30">
                <a:solidFill>
                  <a:srgbClr val="FF0000"/>
                </a:solidFill>
              </a:rPr>
              <a:t>] </a:t>
            </a:r>
            <a:r>
              <a:rPr dirty="0" spc="-5">
                <a:solidFill>
                  <a:srgbClr val="FF0000"/>
                </a:solidFill>
              </a:rPr>
              <a:t>is a closing grouping </a:t>
            </a:r>
            <a:r>
              <a:rPr dirty="0" spc="-10">
                <a:solidFill>
                  <a:srgbClr val="FF0000"/>
                </a:solidFill>
              </a:rPr>
              <a:t>symbol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then  if </a:t>
            </a:r>
            <a:r>
              <a:rPr dirty="0" sz="1900" spc="-10" i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pc="-10">
                <a:solidFill>
                  <a:srgbClr val="FF0000"/>
                </a:solidFill>
              </a:rPr>
              <a:t>.isEmpty()</a:t>
            </a:r>
            <a:r>
              <a:rPr dirty="0" spc="-90">
                <a:solidFill>
                  <a:srgbClr val="FF0000"/>
                </a:solidFill>
              </a:rPr>
              <a:t>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2390140">
              <a:lnSpc>
                <a:spcPts val="1989"/>
              </a:lnSpc>
            </a:pPr>
            <a:r>
              <a:rPr dirty="0" spc="-5" b="1">
                <a:solidFill>
                  <a:srgbClr val="FF0000"/>
                </a:solidFill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FF0000"/>
                </a:solidFill>
              </a:rPr>
              <a:t>{nothing </a:t>
            </a:r>
            <a:r>
              <a:rPr dirty="0">
                <a:solidFill>
                  <a:srgbClr val="FF0000"/>
                </a:solidFill>
              </a:rPr>
              <a:t>to match</a:t>
            </a:r>
            <a:r>
              <a:rPr dirty="0" spc="-35">
                <a:solidFill>
                  <a:srgbClr val="FF0000"/>
                </a:solidFill>
              </a:rPr>
              <a:t> </a:t>
            </a:r>
            <a:r>
              <a:rPr dirty="0" spc="-10">
                <a:solidFill>
                  <a:srgbClr val="FF0000"/>
                </a:solidFill>
              </a:rPr>
              <a:t>with}</a:t>
            </a:r>
          </a:p>
          <a:p>
            <a:pPr marL="2390140" marR="379730" indent="-914400">
              <a:lnSpc>
                <a:spcPts val="2140"/>
              </a:lnSpc>
              <a:spcBef>
                <a:spcPts val="120"/>
              </a:spcBef>
            </a:pP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dirty="0" sz="1900" spc="-15" i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pc="-15">
                <a:solidFill>
                  <a:srgbClr val="FF0000"/>
                </a:solidFill>
              </a:rPr>
              <a:t>.pop() </a:t>
            </a:r>
            <a:r>
              <a:rPr dirty="0" spc="-5">
                <a:solidFill>
                  <a:srgbClr val="FF0000"/>
                </a:solidFill>
              </a:rPr>
              <a:t>does not </a:t>
            </a:r>
            <a:r>
              <a:rPr dirty="0">
                <a:solidFill>
                  <a:srgbClr val="FF0000"/>
                </a:solidFill>
              </a:rPr>
              <a:t>match the </a:t>
            </a:r>
            <a:r>
              <a:rPr dirty="0" spc="-10">
                <a:solidFill>
                  <a:srgbClr val="FF0000"/>
                </a:solidFill>
              </a:rPr>
              <a:t>type </a:t>
            </a:r>
            <a:r>
              <a:rPr dirty="0">
                <a:solidFill>
                  <a:srgbClr val="FF0000"/>
                </a:solidFill>
              </a:rPr>
              <a:t>of 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pc="-30">
                <a:solidFill>
                  <a:srgbClr val="FF0000"/>
                </a:solidFill>
              </a:rPr>
              <a:t>[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pc="-30">
                <a:solidFill>
                  <a:srgbClr val="FF0000"/>
                </a:solidFill>
              </a:rPr>
              <a:t>]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then  </a:t>
            </a:r>
            <a:r>
              <a:rPr dirty="0" spc="-5" b="1">
                <a:solidFill>
                  <a:srgbClr val="FF0000"/>
                </a:solidFill>
                <a:latin typeface="Arial"/>
                <a:cs typeface="Arial"/>
              </a:rPr>
              <a:t>return false </a:t>
            </a:r>
            <a:r>
              <a:rPr dirty="0" spc="-10">
                <a:solidFill>
                  <a:srgbClr val="FF0000"/>
                </a:solidFill>
              </a:rPr>
              <a:t>{wrong</a:t>
            </a:r>
            <a:r>
              <a:rPr dirty="0" spc="5">
                <a:solidFill>
                  <a:srgbClr val="FF0000"/>
                </a:solidFill>
              </a:rPr>
              <a:t> </a:t>
            </a:r>
            <a:r>
              <a:rPr dirty="0" spc="-10">
                <a:solidFill>
                  <a:srgbClr val="FF0000"/>
                </a:solidFill>
              </a:rPr>
              <a:t>type}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85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20"/>
              </a:lnSpc>
            </a:pPr>
            <a:r>
              <a:rPr dirty="0" spc="-5" b="1">
                <a:latin typeface="Arial"/>
                <a:cs typeface="Arial"/>
              </a:rPr>
              <a:t>return true </a:t>
            </a:r>
            <a:r>
              <a:rPr dirty="0" spc="-5">
                <a:solidFill>
                  <a:srgbClr val="0000FF"/>
                </a:solidFill>
              </a:rPr>
              <a:t>{every </a:t>
            </a:r>
            <a:r>
              <a:rPr dirty="0" spc="-10">
                <a:solidFill>
                  <a:srgbClr val="0000FF"/>
                </a:solidFill>
              </a:rPr>
              <a:t>symbol</a:t>
            </a:r>
            <a:r>
              <a:rPr dirty="0" spc="3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  <a:p>
            <a:pPr marL="12700">
              <a:lnSpc>
                <a:spcPts val="2130"/>
              </a:lnSpc>
            </a:pPr>
            <a:r>
              <a:rPr dirty="0" spc="-5" b="1">
                <a:latin typeface="Arial"/>
                <a:cs typeface="Arial"/>
              </a:rPr>
              <a:t>else</a:t>
            </a:r>
          </a:p>
          <a:p>
            <a:pPr marL="561340">
              <a:lnSpc>
                <a:spcPts val="2140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{some </a:t>
            </a:r>
            <a:r>
              <a:rPr dirty="0" spc="-10">
                <a:solidFill>
                  <a:srgbClr val="0000FF"/>
                </a:solidFill>
              </a:rPr>
              <a:t>symbols </a:t>
            </a:r>
            <a:r>
              <a:rPr dirty="0" spc="-15">
                <a:solidFill>
                  <a:srgbClr val="0000FF"/>
                </a:solidFill>
              </a:rPr>
              <a:t>were </a:t>
            </a:r>
            <a:r>
              <a:rPr dirty="0" spc="-5">
                <a:solidFill>
                  <a:srgbClr val="0000FF"/>
                </a:solidFill>
              </a:rPr>
              <a:t>never</a:t>
            </a:r>
            <a:r>
              <a:rPr dirty="0" spc="14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</p:txBody>
      </p:sp>
      <p:sp>
        <p:nvSpPr>
          <p:cNvPr id="4" name="object 4"/>
          <p:cNvSpPr/>
          <p:nvPr/>
        </p:nvSpPr>
        <p:spPr>
          <a:xfrm>
            <a:off x="45719" y="370331"/>
            <a:ext cx="8851392" cy="83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217154" y="1478407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[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(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25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54694" y="5631484"/>
            <a:ext cx="127635" cy="194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0D0D0D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203700">
              <a:lnSpc>
                <a:spcPct val="100000"/>
              </a:lnSpc>
            </a:pPr>
            <a:r>
              <a:rPr dirty="0" spc="-5"/>
              <a:t>(2+[3-5</a:t>
            </a:r>
            <a:r>
              <a:rPr dirty="0" spc="-5">
                <a:solidFill>
                  <a:srgbClr val="FF0000"/>
                </a:solidFill>
              </a:rPr>
              <a:t>]</a:t>
            </a:r>
            <a:r>
              <a:rPr dirty="0" spc="-5"/>
              <a:t>*2)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6972" y="1572514"/>
            <a:ext cx="3021965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Algorithm </a:t>
            </a:r>
            <a:r>
              <a:rPr dirty="0" sz="1800" spc="-15">
                <a:latin typeface="Arial"/>
                <a:cs typeface="Arial"/>
              </a:rPr>
              <a:t>ParenMatch(</a:t>
            </a:r>
            <a:r>
              <a:rPr dirty="0" sz="1900" spc="-15" i="1">
                <a:latin typeface="Arial"/>
                <a:cs typeface="Arial"/>
              </a:rPr>
              <a:t>X,</a:t>
            </a:r>
            <a:r>
              <a:rPr dirty="0" sz="1900" i="1">
                <a:latin typeface="Arial"/>
                <a:cs typeface="Arial"/>
              </a:rPr>
              <a:t> </a:t>
            </a:r>
            <a:r>
              <a:rPr dirty="0" sz="1900" spc="-25" i="1">
                <a:latin typeface="Arial"/>
                <a:cs typeface="Arial"/>
              </a:rPr>
              <a:t>n</a:t>
            </a:r>
            <a:r>
              <a:rPr dirty="0" sz="1800" spc="-25">
                <a:latin typeface="Arial"/>
                <a:cs typeface="Arial"/>
              </a:rPr>
              <a:t>):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55"/>
              </a:lnSpc>
            </a:pPr>
            <a:r>
              <a:rPr dirty="0" sz="1900" spc="-45" b="1" i="1">
                <a:solidFill>
                  <a:srgbClr val="0000FF"/>
                </a:solidFill>
                <a:latin typeface="Arial"/>
                <a:cs typeface="Arial"/>
              </a:rPr>
              <a:t>Input: </a:t>
            </a:r>
            <a:r>
              <a:rPr dirty="0" spc="-5"/>
              <a:t>An array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of </a:t>
            </a:r>
            <a:r>
              <a:rPr dirty="0" sz="1900" spc="-60" i="1">
                <a:latin typeface="Arial"/>
                <a:cs typeface="Arial"/>
              </a:rPr>
              <a:t>n </a:t>
            </a:r>
            <a:r>
              <a:rPr dirty="0" spc="-5"/>
              <a:t>tokens, each </a:t>
            </a:r>
            <a:r>
              <a:rPr dirty="0"/>
              <a:t>of </a:t>
            </a:r>
            <a:r>
              <a:rPr dirty="0" spc="-10"/>
              <a:t>which </a:t>
            </a:r>
            <a:r>
              <a:rPr dirty="0" spc="-5"/>
              <a:t>is either a</a:t>
            </a:r>
            <a:r>
              <a:rPr dirty="0" spc="145"/>
              <a:t> </a:t>
            </a:r>
            <a:r>
              <a:rPr dirty="0" spc="-5"/>
              <a:t>grouping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1875"/>
              </a:lnSpc>
            </a:pPr>
            <a:r>
              <a:rPr dirty="0" spc="-10"/>
              <a:t>symbol, </a:t>
            </a:r>
            <a:r>
              <a:rPr dirty="0"/>
              <a:t>a </a:t>
            </a:r>
            <a:r>
              <a:rPr dirty="0" spc="-5"/>
              <a:t>variable, an arithmetic </a:t>
            </a:r>
            <a:r>
              <a:rPr dirty="0" spc="-15"/>
              <a:t>operator, </a:t>
            </a:r>
            <a:r>
              <a:rPr dirty="0" spc="-5"/>
              <a:t>or </a:t>
            </a:r>
            <a:r>
              <a:rPr dirty="0"/>
              <a:t>a</a:t>
            </a:r>
            <a:r>
              <a:rPr dirty="0" spc="85"/>
              <a:t> </a:t>
            </a:r>
            <a:r>
              <a:rPr dirty="0" spc="-10"/>
              <a:t>number</a:t>
            </a:r>
          </a:p>
          <a:p>
            <a:pPr marL="12700" marR="217170">
              <a:lnSpc>
                <a:spcPts val="2120"/>
              </a:lnSpc>
              <a:spcBef>
                <a:spcPts val="140"/>
              </a:spcBef>
            </a:pPr>
            <a:r>
              <a:rPr dirty="0" sz="1900" spc="-55" b="1" i="1">
                <a:solidFill>
                  <a:srgbClr val="0000FF"/>
                </a:solidFill>
                <a:latin typeface="Arial"/>
                <a:cs typeface="Arial"/>
              </a:rPr>
              <a:t>Output: </a:t>
            </a:r>
            <a:r>
              <a:rPr dirty="0" spc="-5" b="1">
                <a:latin typeface="Arial"/>
                <a:cs typeface="Arial"/>
              </a:rPr>
              <a:t>true </a:t>
            </a:r>
            <a:r>
              <a:rPr dirty="0"/>
              <a:t>if </a:t>
            </a:r>
            <a:r>
              <a:rPr dirty="0" spc="-5"/>
              <a:t>and only </a:t>
            </a:r>
            <a:r>
              <a:rPr dirty="0"/>
              <a:t>if </a:t>
            </a:r>
            <a:r>
              <a:rPr dirty="0" spc="-5"/>
              <a:t>all </a:t>
            </a:r>
            <a:r>
              <a:rPr dirty="0"/>
              <a:t>the </a:t>
            </a:r>
            <a:r>
              <a:rPr dirty="0" spc="-5"/>
              <a:t>grouping </a:t>
            </a:r>
            <a:r>
              <a:rPr dirty="0" spc="-10"/>
              <a:t>symbols </a:t>
            </a:r>
            <a:r>
              <a:rPr dirty="0" spc="-5"/>
              <a:t>in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match  </a:t>
            </a:r>
            <a:r>
              <a:rPr dirty="0" spc="-5"/>
              <a:t>Let </a:t>
            </a:r>
            <a:r>
              <a:rPr dirty="0" sz="1900" spc="-70" i="1">
                <a:latin typeface="Arial"/>
                <a:cs typeface="Arial"/>
              </a:rPr>
              <a:t>S </a:t>
            </a:r>
            <a:r>
              <a:rPr dirty="0" spc="-5"/>
              <a:t>be an empty</a:t>
            </a:r>
            <a:r>
              <a:rPr dirty="0" spc="-15"/>
              <a:t> </a:t>
            </a:r>
            <a:r>
              <a:rPr dirty="0"/>
              <a:t>stack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10"/>
              </a:lnSpc>
            </a:pPr>
            <a:r>
              <a:rPr dirty="0" spc="-5" b="1">
                <a:latin typeface="Arial"/>
                <a:cs typeface="Arial"/>
              </a:rPr>
              <a:t>for </a:t>
            </a:r>
            <a:r>
              <a:rPr dirty="0" sz="1900" spc="-30" i="1">
                <a:latin typeface="Arial"/>
                <a:cs typeface="Arial"/>
              </a:rPr>
              <a:t>i=</a:t>
            </a:r>
            <a:r>
              <a:rPr dirty="0" spc="-30"/>
              <a:t>0 </a:t>
            </a:r>
            <a:r>
              <a:rPr dirty="0"/>
              <a:t>to </a:t>
            </a:r>
            <a:r>
              <a:rPr dirty="0" sz="1900" spc="-35" i="1">
                <a:latin typeface="Arial"/>
                <a:cs typeface="Arial"/>
              </a:rPr>
              <a:t>n-</a:t>
            </a:r>
            <a:r>
              <a:rPr dirty="0" spc="-35"/>
              <a:t>1</a:t>
            </a:r>
            <a:r>
              <a:rPr dirty="0" spc="-70"/>
              <a:t> </a:t>
            </a:r>
            <a:r>
              <a:rPr dirty="0" b="1">
                <a:latin typeface="Arial"/>
                <a:cs typeface="Arial"/>
              </a:rPr>
              <a:t>do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3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spc="-5"/>
              <a:t>is an opening grouping </a:t>
            </a:r>
            <a:r>
              <a:rPr dirty="0" spc="-10"/>
              <a:t>symbol</a:t>
            </a:r>
            <a:r>
              <a:rPr dirty="0" spc="80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1475740">
              <a:lnSpc>
                <a:spcPts val="2125"/>
              </a:lnSpc>
            </a:pPr>
            <a:r>
              <a:rPr dirty="0" sz="1900" spc="-20" i="1">
                <a:latin typeface="Arial"/>
                <a:cs typeface="Arial"/>
              </a:rPr>
              <a:t>S</a:t>
            </a:r>
            <a:r>
              <a:rPr dirty="0" spc="-20"/>
              <a:t>.push(</a:t>
            </a:r>
            <a:r>
              <a:rPr dirty="0" sz="1900" spc="-20" i="1">
                <a:latin typeface="Arial"/>
                <a:cs typeface="Arial"/>
              </a:rPr>
              <a:t>X</a:t>
            </a:r>
            <a:r>
              <a:rPr dirty="0" spc="-20"/>
              <a:t>[</a:t>
            </a:r>
            <a:r>
              <a:rPr dirty="0" sz="1900" spc="-20" i="1">
                <a:latin typeface="Arial"/>
                <a:cs typeface="Arial"/>
              </a:rPr>
              <a:t>i</a:t>
            </a:r>
            <a:r>
              <a:rPr dirty="0" spc="-20"/>
              <a:t>])</a:t>
            </a:r>
            <a:endParaRPr sz="1900">
              <a:latin typeface="Arial"/>
              <a:cs typeface="Arial"/>
            </a:endParaRPr>
          </a:p>
          <a:p>
            <a:pPr marL="1475740" marR="1421130" indent="-915035">
              <a:lnSpc>
                <a:spcPts val="2140"/>
              </a:lnSpc>
              <a:spcBef>
                <a:spcPts val="110"/>
              </a:spcBef>
            </a:pPr>
            <a:r>
              <a:rPr dirty="0" spc="-5" b="1">
                <a:solidFill>
                  <a:srgbClr val="FF0000"/>
                </a:solidFill>
                <a:latin typeface="Arial"/>
                <a:cs typeface="Arial"/>
              </a:rPr>
              <a:t>else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pc="-30">
                <a:solidFill>
                  <a:srgbClr val="FF0000"/>
                </a:solidFill>
              </a:rPr>
              <a:t>[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pc="-30">
                <a:solidFill>
                  <a:srgbClr val="FF0000"/>
                </a:solidFill>
              </a:rPr>
              <a:t>] </a:t>
            </a:r>
            <a:r>
              <a:rPr dirty="0" spc="-5">
                <a:solidFill>
                  <a:srgbClr val="FF0000"/>
                </a:solidFill>
              </a:rPr>
              <a:t>is a closing grouping </a:t>
            </a:r>
            <a:r>
              <a:rPr dirty="0" spc="-10">
                <a:solidFill>
                  <a:srgbClr val="FF0000"/>
                </a:solidFill>
              </a:rPr>
              <a:t>symbol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then  if </a:t>
            </a:r>
            <a:r>
              <a:rPr dirty="0" sz="1900" spc="-10" i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pc="-10">
                <a:solidFill>
                  <a:srgbClr val="FF0000"/>
                </a:solidFill>
              </a:rPr>
              <a:t>.isEmpty()</a:t>
            </a:r>
            <a:r>
              <a:rPr dirty="0" spc="-90">
                <a:solidFill>
                  <a:srgbClr val="FF0000"/>
                </a:solidFill>
              </a:rPr>
              <a:t>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2390140">
              <a:lnSpc>
                <a:spcPts val="1989"/>
              </a:lnSpc>
            </a:pPr>
            <a:r>
              <a:rPr dirty="0" spc="-5" b="1">
                <a:solidFill>
                  <a:srgbClr val="FF0000"/>
                </a:solidFill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FF0000"/>
                </a:solidFill>
              </a:rPr>
              <a:t>{nothing </a:t>
            </a:r>
            <a:r>
              <a:rPr dirty="0">
                <a:solidFill>
                  <a:srgbClr val="FF0000"/>
                </a:solidFill>
              </a:rPr>
              <a:t>to match</a:t>
            </a:r>
            <a:r>
              <a:rPr dirty="0" spc="-35">
                <a:solidFill>
                  <a:srgbClr val="FF0000"/>
                </a:solidFill>
              </a:rPr>
              <a:t> </a:t>
            </a:r>
            <a:r>
              <a:rPr dirty="0" spc="-10">
                <a:solidFill>
                  <a:srgbClr val="FF0000"/>
                </a:solidFill>
              </a:rPr>
              <a:t>with}</a:t>
            </a:r>
          </a:p>
          <a:p>
            <a:pPr marL="2390140" marR="379730" indent="-914400">
              <a:lnSpc>
                <a:spcPts val="2140"/>
              </a:lnSpc>
              <a:spcBef>
                <a:spcPts val="120"/>
              </a:spcBef>
            </a:pP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dirty="0" sz="1900" spc="-15" i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pc="-15">
                <a:solidFill>
                  <a:srgbClr val="FF0000"/>
                </a:solidFill>
              </a:rPr>
              <a:t>.pop() </a:t>
            </a:r>
            <a:r>
              <a:rPr dirty="0" spc="-5">
                <a:solidFill>
                  <a:srgbClr val="FF0000"/>
                </a:solidFill>
              </a:rPr>
              <a:t>does not </a:t>
            </a:r>
            <a:r>
              <a:rPr dirty="0">
                <a:solidFill>
                  <a:srgbClr val="FF0000"/>
                </a:solidFill>
              </a:rPr>
              <a:t>match the </a:t>
            </a:r>
            <a:r>
              <a:rPr dirty="0" spc="-10">
                <a:solidFill>
                  <a:srgbClr val="FF0000"/>
                </a:solidFill>
              </a:rPr>
              <a:t>type </a:t>
            </a:r>
            <a:r>
              <a:rPr dirty="0">
                <a:solidFill>
                  <a:srgbClr val="FF0000"/>
                </a:solidFill>
              </a:rPr>
              <a:t>of 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pc="-30">
                <a:solidFill>
                  <a:srgbClr val="FF0000"/>
                </a:solidFill>
              </a:rPr>
              <a:t>[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pc="-30">
                <a:solidFill>
                  <a:srgbClr val="FF0000"/>
                </a:solidFill>
              </a:rPr>
              <a:t>]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then  </a:t>
            </a:r>
            <a:r>
              <a:rPr dirty="0" spc="-5" b="1">
                <a:solidFill>
                  <a:srgbClr val="FF0000"/>
                </a:solidFill>
                <a:latin typeface="Arial"/>
                <a:cs typeface="Arial"/>
              </a:rPr>
              <a:t>return false </a:t>
            </a:r>
            <a:r>
              <a:rPr dirty="0" spc="-10">
                <a:solidFill>
                  <a:srgbClr val="FF0000"/>
                </a:solidFill>
              </a:rPr>
              <a:t>{wrong</a:t>
            </a:r>
            <a:r>
              <a:rPr dirty="0" spc="5">
                <a:solidFill>
                  <a:srgbClr val="FF0000"/>
                </a:solidFill>
              </a:rPr>
              <a:t> </a:t>
            </a:r>
            <a:r>
              <a:rPr dirty="0" spc="-10">
                <a:solidFill>
                  <a:srgbClr val="FF0000"/>
                </a:solidFill>
              </a:rPr>
              <a:t>type}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85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20"/>
              </a:lnSpc>
            </a:pPr>
            <a:r>
              <a:rPr dirty="0" spc="-5" b="1">
                <a:latin typeface="Arial"/>
                <a:cs typeface="Arial"/>
              </a:rPr>
              <a:t>return true </a:t>
            </a:r>
            <a:r>
              <a:rPr dirty="0" spc="-5">
                <a:solidFill>
                  <a:srgbClr val="0000FF"/>
                </a:solidFill>
              </a:rPr>
              <a:t>{every </a:t>
            </a:r>
            <a:r>
              <a:rPr dirty="0" spc="-10">
                <a:solidFill>
                  <a:srgbClr val="0000FF"/>
                </a:solidFill>
              </a:rPr>
              <a:t>symbol</a:t>
            </a:r>
            <a:r>
              <a:rPr dirty="0" spc="3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  <a:p>
            <a:pPr marL="12700">
              <a:lnSpc>
                <a:spcPts val="2130"/>
              </a:lnSpc>
            </a:pPr>
            <a:r>
              <a:rPr dirty="0" spc="-5" b="1">
                <a:latin typeface="Arial"/>
                <a:cs typeface="Arial"/>
              </a:rPr>
              <a:t>else</a:t>
            </a:r>
          </a:p>
          <a:p>
            <a:pPr marL="561340">
              <a:lnSpc>
                <a:spcPts val="2140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{some </a:t>
            </a:r>
            <a:r>
              <a:rPr dirty="0" spc="-10">
                <a:solidFill>
                  <a:srgbClr val="0000FF"/>
                </a:solidFill>
              </a:rPr>
              <a:t>symbols </a:t>
            </a:r>
            <a:r>
              <a:rPr dirty="0" spc="-15">
                <a:solidFill>
                  <a:srgbClr val="0000FF"/>
                </a:solidFill>
              </a:rPr>
              <a:t>were </a:t>
            </a:r>
            <a:r>
              <a:rPr dirty="0" spc="-5">
                <a:solidFill>
                  <a:srgbClr val="0000FF"/>
                </a:solidFill>
              </a:rPr>
              <a:t>never</a:t>
            </a:r>
            <a:r>
              <a:rPr dirty="0" spc="14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</p:txBody>
      </p:sp>
      <p:sp>
        <p:nvSpPr>
          <p:cNvPr id="4" name="object 4"/>
          <p:cNvSpPr/>
          <p:nvPr/>
        </p:nvSpPr>
        <p:spPr>
          <a:xfrm>
            <a:off x="45719" y="370331"/>
            <a:ext cx="8851392" cy="83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217154" y="185559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217154" y="222643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17154" y="259727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17154" y="296811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17154" y="333895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17154" y="370979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17154" y="408063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17154" y="445147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217154" y="482231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17154" y="519315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604504" y="1478407"/>
            <a:ext cx="0" cy="4091940"/>
          </a:xfrm>
          <a:custGeom>
            <a:avLst/>
            <a:gdLst/>
            <a:ahLst/>
            <a:cxnLst/>
            <a:rect l="l" t="t" r="r" b="b"/>
            <a:pathLst>
              <a:path w="0" h="4091940">
                <a:moveTo>
                  <a:pt x="0" y="0"/>
                </a:moveTo>
                <a:lnTo>
                  <a:pt x="0" y="40919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223504" y="1478407"/>
            <a:ext cx="0" cy="4091940"/>
          </a:xfrm>
          <a:custGeom>
            <a:avLst/>
            <a:gdLst/>
            <a:ahLst/>
            <a:cxnLst/>
            <a:rect l="l" t="t" r="r" b="b"/>
            <a:pathLst>
              <a:path w="0" h="4091940">
                <a:moveTo>
                  <a:pt x="0" y="0"/>
                </a:moveTo>
                <a:lnTo>
                  <a:pt x="0" y="40919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17154" y="148475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17154" y="556399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366886" y="5234051"/>
            <a:ext cx="1016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(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25</a:t>
            </a:fld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354694" y="5631484"/>
            <a:ext cx="127635" cy="194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0D0D0D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203700">
              <a:lnSpc>
                <a:spcPct val="100000"/>
              </a:lnSpc>
            </a:pPr>
            <a:r>
              <a:rPr dirty="0" spc="-5"/>
              <a:t>(2+[3-5]*2</a:t>
            </a:r>
            <a:r>
              <a:rPr dirty="0" spc="-5">
                <a:solidFill>
                  <a:srgbClr val="FF0000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6972" y="1572514"/>
            <a:ext cx="3021965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Algorithm </a:t>
            </a:r>
            <a:r>
              <a:rPr dirty="0" sz="1800" spc="-15">
                <a:latin typeface="Arial"/>
                <a:cs typeface="Arial"/>
              </a:rPr>
              <a:t>ParenMatch(</a:t>
            </a:r>
            <a:r>
              <a:rPr dirty="0" sz="1900" spc="-15" i="1">
                <a:latin typeface="Arial"/>
                <a:cs typeface="Arial"/>
              </a:rPr>
              <a:t>X,</a:t>
            </a:r>
            <a:r>
              <a:rPr dirty="0" sz="1900" i="1">
                <a:latin typeface="Arial"/>
                <a:cs typeface="Arial"/>
              </a:rPr>
              <a:t> </a:t>
            </a:r>
            <a:r>
              <a:rPr dirty="0" sz="1900" spc="-25" i="1">
                <a:latin typeface="Arial"/>
                <a:cs typeface="Arial"/>
              </a:rPr>
              <a:t>n</a:t>
            </a:r>
            <a:r>
              <a:rPr dirty="0" sz="1800" spc="-25">
                <a:latin typeface="Arial"/>
                <a:cs typeface="Arial"/>
              </a:rPr>
              <a:t>):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55"/>
              </a:lnSpc>
            </a:pPr>
            <a:r>
              <a:rPr dirty="0" sz="1900" spc="-45" b="1" i="1">
                <a:solidFill>
                  <a:srgbClr val="0000FF"/>
                </a:solidFill>
                <a:latin typeface="Arial"/>
                <a:cs typeface="Arial"/>
              </a:rPr>
              <a:t>Input: </a:t>
            </a:r>
            <a:r>
              <a:rPr dirty="0" spc="-5"/>
              <a:t>An array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of </a:t>
            </a:r>
            <a:r>
              <a:rPr dirty="0" sz="1900" spc="-60" i="1">
                <a:latin typeface="Arial"/>
                <a:cs typeface="Arial"/>
              </a:rPr>
              <a:t>n </a:t>
            </a:r>
            <a:r>
              <a:rPr dirty="0" spc="-5"/>
              <a:t>tokens, each </a:t>
            </a:r>
            <a:r>
              <a:rPr dirty="0"/>
              <a:t>of </a:t>
            </a:r>
            <a:r>
              <a:rPr dirty="0" spc="-10"/>
              <a:t>which </a:t>
            </a:r>
            <a:r>
              <a:rPr dirty="0" spc="-5"/>
              <a:t>is either a</a:t>
            </a:r>
            <a:r>
              <a:rPr dirty="0" spc="145"/>
              <a:t> </a:t>
            </a:r>
            <a:r>
              <a:rPr dirty="0" spc="-5"/>
              <a:t>grouping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1875"/>
              </a:lnSpc>
            </a:pPr>
            <a:r>
              <a:rPr dirty="0" spc="-10"/>
              <a:t>symbol, </a:t>
            </a:r>
            <a:r>
              <a:rPr dirty="0"/>
              <a:t>a </a:t>
            </a:r>
            <a:r>
              <a:rPr dirty="0" spc="-5"/>
              <a:t>variable, an arithmetic </a:t>
            </a:r>
            <a:r>
              <a:rPr dirty="0" spc="-15"/>
              <a:t>operator, </a:t>
            </a:r>
            <a:r>
              <a:rPr dirty="0" spc="-5"/>
              <a:t>or </a:t>
            </a:r>
            <a:r>
              <a:rPr dirty="0"/>
              <a:t>a</a:t>
            </a:r>
            <a:r>
              <a:rPr dirty="0" spc="85"/>
              <a:t> </a:t>
            </a:r>
            <a:r>
              <a:rPr dirty="0" spc="-10"/>
              <a:t>number</a:t>
            </a:r>
          </a:p>
          <a:p>
            <a:pPr marL="12700" marR="217170">
              <a:lnSpc>
                <a:spcPts val="2120"/>
              </a:lnSpc>
              <a:spcBef>
                <a:spcPts val="140"/>
              </a:spcBef>
            </a:pPr>
            <a:r>
              <a:rPr dirty="0" sz="1900" spc="-55" b="1" i="1">
                <a:solidFill>
                  <a:srgbClr val="0000FF"/>
                </a:solidFill>
                <a:latin typeface="Arial"/>
                <a:cs typeface="Arial"/>
              </a:rPr>
              <a:t>Output: </a:t>
            </a:r>
            <a:r>
              <a:rPr dirty="0" spc="-5" b="1">
                <a:latin typeface="Arial"/>
                <a:cs typeface="Arial"/>
              </a:rPr>
              <a:t>true </a:t>
            </a:r>
            <a:r>
              <a:rPr dirty="0"/>
              <a:t>if </a:t>
            </a:r>
            <a:r>
              <a:rPr dirty="0" spc="-5"/>
              <a:t>and only </a:t>
            </a:r>
            <a:r>
              <a:rPr dirty="0"/>
              <a:t>if </a:t>
            </a:r>
            <a:r>
              <a:rPr dirty="0" spc="-5"/>
              <a:t>all </a:t>
            </a:r>
            <a:r>
              <a:rPr dirty="0"/>
              <a:t>the </a:t>
            </a:r>
            <a:r>
              <a:rPr dirty="0" spc="-5"/>
              <a:t>grouping </a:t>
            </a:r>
            <a:r>
              <a:rPr dirty="0" spc="-10"/>
              <a:t>symbols </a:t>
            </a:r>
            <a:r>
              <a:rPr dirty="0" spc="-5"/>
              <a:t>in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match  </a:t>
            </a:r>
            <a:r>
              <a:rPr dirty="0" spc="-5"/>
              <a:t>Let </a:t>
            </a:r>
            <a:r>
              <a:rPr dirty="0" sz="1900" spc="-70" i="1">
                <a:latin typeface="Arial"/>
                <a:cs typeface="Arial"/>
              </a:rPr>
              <a:t>S </a:t>
            </a:r>
            <a:r>
              <a:rPr dirty="0" spc="-5"/>
              <a:t>be an empty</a:t>
            </a:r>
            <a:r>
              <a:rPr dirty="0" spc="-15"/>
              <a:t> </a:t>
            </a:r>
            <a:r>
              <a:rPr dirty="0"/>
              <a:t>stack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10"/>
              </a:lnSpc>
            </a:pPr>
            <a:r>
              <a:rPr dirty="0" spc="-5" b="1">
                <a:latin typeface="Arial"/>
                <a:cs typeface="Arial"/>
              </a:rPr>
              <a:t>for </a:t>
            </a:r>
            <a:r>
              <a:rPr dirty="0" sz="1900" spc="-30" i="1">
                <a:latin typeface="Arial"/>
                <a:cs typeface="Arial"/>
              </a:rPr>
              <a:t>i=</a:t>
            </a:r>
            <a:r>
              <a:rPr dirty="0" spc="-30"/>
              <a:t>0 </a:t>
            </a:r>
            <a:r>
              <a:rPr dirty="0"/>
              <a:t>to </a:t>
            </a:r>
            <a:r>
              <a:rPr dirty="0" sz="1900" spc="-35" i="1">
                <a:latin typeface="Arial"/>
                <a:cs typeface="Arial"/>
              </a:rPr>
              <a:t>n-</a:t>
            </a:r>
            <a:r>
              <a:rPr dirty="0" spc="-35"/>
              <a:t>1</a:t>
            </a:r>
            <a:r>
              <a:rPr dirty="0" spc="-70"/>
              <a:t> </a:t>
            </a:r>
            <a:r>
              <a:rPr dirty="0" b="1">
                <a:latin typeface="Arial"/>
                <a:cs typeface="Arial"/>
              </a:rPr>
              <a:t>do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3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spc="-5"/>
              <a:t>is an opening grouping </a:t>
            </a:r>
            <a:r>
              <a:rPr dirty="0" spc="-10"/>
              <a:t>symbol</a:t>
            </a:r>
            <a:r>
              <a:rPr dirty="0" spc="80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1475740">
              <a:lnSpc>
                <a:spcPts val="2125"/>
              </a:lnSpc>
            </a:pPr>
            <a:r>
              <a:rPr dirty="0" sz="1900" spc="-20" i="1">
                <a:latin typeface="Arial"/>
                <a:cs typeface="Arial"/>
              </a:rPr>
              <a:t>S</a:t>
            </a:r>
            <a:r>
              <a:rPr dirty="0" spc="-20"/>
              <a:t>.push(</a:t>
            </a:r>
            <a:r>
              <a:rPr dirty="0" sz="1900" spc="-20" i="1">
                <a:latin typeface="Arial"/>
                <a:cs typeface="Arial"/>
              </a:rPr>
              <a:t>X</a:t>
            </a:r>
            <a:r>
              <a:rPr dirty="0" spc="-20"/>
              <a:t>[</a:t>
            </a:r>
            <a:r>
              <a:rPr dirty="0" sz="1900" spc="-20" i="1">
                <a:latin typeface="Arial"/>
                <a:cs typeface="Arial"/>
              </a:rPr>
              <a:t>i</a:t>
            </a:r>
            <a:r>
              <a:rPr dirty="0" spc="-20"/>
              <a:t>])</a:t>
            </a:r>
            <a:endParaRPr sz="1900">
              <a:latin typeface="Arial"/>
              <a:cs typeface="Arial"/>
            </a:endParaRPr>
          </a:p>
          <a:p>
            <a:pPr marL="1475740" marR="1421130" indent="-915035">
              <a:lnSpc>
                <a:spcPts val="2140"/>
              </a:lnSpc>
              <a:spcBef>
                <a:spcPts val="110"/>
              </a:spcBef>
            </a:pPr>
            <a:r>
              <a:rPr dirty="0" spc="-5" b="1">
                <a:latin typeface="Arial"/>
                <a:cs typeface="Arial"/>
              </a:rPr>
              <a:t>else </a:t>
            </a: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spc="-5"/>
              <a:t>is a closing grouping </a:t>
            </a:r>
            <a:r>
              <a:rPr dirty="0" spc="-10"/>
              <a:t>symbol </a:t>
            </a:r>
            <a:r>
              <a:rPr dirty="0" b="1">
                <a:latin typeface="Arial"/>
                <a:cs typeface="Arial"/>
              </a:rPr>
              <a:t>then  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90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2390140">
              <a:lnSpc>
                <a:spcPts val="1989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{nothing </a:t>
            </a:r>
            <a:r>
              <a:rPr dirty="0">
                <a:solidFill>
                  <a:srgbClr val="0000FF"/>
                </a:solidFill>
              </a:rPr>
              <a:t>to match</a:t>
            </a:r>
            <a:r>
              <a:rPr dirty="0" spc="-3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with}</a:t>
            </a:r>
          </a:p>
          <a:p>
            <a:pPr marL="2390140" marR="379730" indent="-914400">
              <a:lnSpc>
                <a:spcPts val="2140"/>
              </a:lnSpc>
              <a:spcBef>
                <a:spcPts val="120"/>
              </a:spcBef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5" i="1">
                <a:latin typeface="Arial"/>
                <a:cs typeface="Arial"/>
              </a:rPr>
              <a:t>S</a:t>
            </a:r>
            <a:r>
              <a:rPr dirty="0" spc="-15"/>
              <a:t>.pop() </a:t>
            </a:r>
            <a:r>
              <a:rPr dirty="0" spc="-5"/>
              <a:t>does not </a:t>
            </a:r>
            <a:r>
              <a:rPr dirty="0"/>
              <a:t>match the </a:t>
            </a:r>
            <a:r>
              <a:rPr dirty="0" spc="-10"/>
              <a:t>type </a:t>
            </a:r>
            <a:r>
              <a:rPr dirty="0"/>
              <a:t>of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b="1">
                <a:latin typeface="Arial"/>
                <a:cs typeface="Arial"/>
              </a:rPr>
              <a:t>then  </a:t>
            </a: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10">
                <a:solidFill>
                  <a:srgbClr val="0000FF"/>
                </a:solidFill>
              </a:rPr>
              <a:t>{wrong</a:t>
            </a:r>
            <a:r>
              <a:rPr dirty="0" spc="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type}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dirty="0" sz="1900" spc="-10" i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pc="-10">
                <a:solidFill>
                  <a:srgbClr val="FF0000"/>
                </a:solidFill>
              </a:rPr>
              <a:t>.isEmpty()</a:t>
            </a:r>
            <a:r>
              <a:rPr dirty="0" spc="-85">
                <a:solidFill>
                  <a:srgbClr val="FF0000"/>
                </a:solidFill>
              </a:rPr>
              <a:t>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20"/>
              </a:lnSpc>
            </a:pPr>
            <a:r>
              <a:rPr dirty="0" spc="-5" b="1">
                <a:solidFill>
                  <a:srgbClr val="FF0000"/>
                </a:solidFill>
                <a:latin typeface="Arial"/>
                <a:cs typeface="Arial"/>
              </a:rPr>
              <a:t>return true </a:t>
            </a:r>
            <a:r>
              <a:rPr dirty="0" spc="-5">
                <a:solidFill>
                  <a:srgbClr val="FF0000"/>
                </a:solidFill>
              </a:rPr>
              <a:t>{every </a:t>
            </a:r>
            <a:r>
              <a:rPr dirty="0" spc="-10">
                <a:solidFill>
                  <a:srgbClr val="FF0000"/>
                </a:solidFill>
              </a:rPr>
              <a:t>symbol</a:t>
            </a:r>
            <a:r>
              <a:rPr dirty="0" spc="35">
                <a:solidFill>
                  <a:srgbClr val="FF0000"/>
                </a:solidFill>
              </a:rPr>
              <a:t> </a:t>
            </a:r>
            <a:r>
              <a:rPr dirty="0" spc="-5">
                <a:solidFill>
                  <a:srgbClr val="FF0000"/>
                </a:solidFill>
              </a:rPr>
              <a:t>matched}</a:t>
            </a:r>
          </a:p>
          <a:p>
            <a:pPr marL="12700">
              <a:lnSpc>
                <a:spcPts val="2130"/>
              </a:lnSpc>
            </a:pPr>
            <a:r>
              <a:rPr dirty="0" spc="-5" b="1">
                <a:latin typeface="Arial"/>
                <a:cs typeface="Arial"/>
              </a:rPr>
              <a:t>else</a:t>
            </a:r>
          </a:p>
          <a:p>
            <a:pPr marL="561340">
              <a:lnSpc>
                <a:spcPts val="2140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{some </a:t>
            </a:r>
            <a:r>
              <a:rPr dirty="0" spc="-10">
                <a:solidFill>
                  <a:srgbClr val="0000FF"/>
                </a:solidFill>
              </a:rPr>
              <a:t>symbols </a:t>
            </a:r>
            <a:r>
              <a:rPr dirty="0" spc="-15">
                <a:solidFill>
                  <a:srgbClr val="0000FF"/>
                </a:solidFill>
              </a:rPr>
              <a:t>were </a:t>
            </a:r>
            <a:r>
              <a:rPr dirty="0" spc="-5">
                <a:solidFill>
                  <a:srgbClr val="0000FF"/>
                </a:solidFill>
              </a:rPr>
              <a:t>never</a:t>
            </a:r>
            <a:r>
              <a:rPr dirty="0" spc="14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</p:txBody>
      </p:sp>
      <p:sp>
        <p:nvSpPr>
          <p:cNvPr id="4" name="object 4"/>
          <p:cNvSpPr/>
          <p:nvPr/>
        </p:nvSpPr>
        <p:spPr>
          <a:xfrm>
            <a:off x="45719" y="370331"/>
            <a:ext cx="8851392" cy="83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217154" y="1478407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25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54694" y="5631484"/>
            <a:ext cx="127635" cy="194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0D0D0D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30977" y="1307338"/>
            <a:ext cx="2272665" cy="3759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733550" algn="l"/>
              </a:tabLst>
            </a:pPr>
            <a:r>
              <a:rPr dirty="0"/>
              <a:t>(</a:t>
            </a:r>
            <a:r>
              <a:rPr dirty="0" spc="-10"/>
              <a:t>2</a:t>
            </a:r>
            <a:r>
              <a:rPr dirty="0"/>
              <a:t>+[</a:t>
            </a:r>
            <a:r>
              <a:rPr dirty="0" spc="-5"/>
              <a:t>3</a:t>
            </a:r>
            <a:r>
              <a:rPr dirty="0"/>
              <a:t>-</a:t>
            </a:r>
            <a:r>
              <a:rPr dirty="0" spc="-10"/>
              <a:t>5</a:t>
            </a:r>
            <a:r>
              <a:rPr dirty="0"/>
              <a:t>]*</a:t>
            </a:r>
            <a:r>
              <a:rPr dirty="0" spc="-10"/>
              <a:t>2</a:t>
            </a:r>
            <a:r>
              <a:rPr dirty="0"/>
              <a:t>)	</a:t>
            </a:r>
            <a:r>
              <a:rPr dirty="0">
                <a:solidFill>
                  <a:srgbClr val="00AF50"/>
                </a:solidFill>
              </a:rPr>
              <a:t>t</a:t>
            </a:r>
            <a:r>
              <a:rPr dirty="0" spc="5">
                <a:solidFill>
                  <a:srgbClr val="00AF50"/>
                </a:solidFill>
              </a:rPr>
              <a:t>r</a:t>
            </a:r>
            <a:r>
              <a:rPr dirty="0" spc="-5">
                <a:solidFill>
                  <a:srgbClr val="00AF50"/>
                </a:solidFill>
              </a:rPr>
              <a:t>ue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6972" y="1572514"/>
            <a:ext cx="3021965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Algorithm </a:t>
            </a:r>
            <a:r>
              <a:rPr dirty="0" sz="1800" spc="-15">
                <a:latin typeface="Arial"/>
                <a:cs typeface="Arial"/>
              </a:rPr>
              <a:t>ParenMatch(</a:t>
            </a:r>
            <a:r>
              <a:rPr dirty="0" sz="1900" spc="-15" i="1">
                <a:latin typeface="Arial"/>
                <a:cs typeface="Arial"/>
              </a:rPr>
              <a:t>X,</a:t>
            </a:r>
            <a:r>
              <a:rPr dirty="0" sz="1900" i="1">
                <a:latin typeface="Arial"/>
                <a:cs typeface="Arial"/>
              </a:rPr>
              <a:t> </a:t>
            </a:r>
            <a:r>
              <a:rPr dirty="0" sz="1900" spc="-25" i="1">
                <a:latin typeface="Arial"/>
                <a:cs typeface="Arial"/>
              </a:rPr>
              <a:t>n</a:t>
            </a:r>
            <a:r>
              <a:rPr dirty="0" sz="1800" spc="-25">
                <a:latin typeface="Arial"/>
                <a:cs typeface="Arial"/>
              </a:rPr>
              <a:t>):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55"/>
              </a:lnSpc>
            </a:pPr>
            <a:r>
              <a:rPr dirty="0" sz="1900" spc="-45" b="1" i="1">
                <a:solidFill>
                  <a:srgbClr val="0000FF"/>
                </a:solidFill>
                <a:latin typeface="Arial"/>
                <a:cs typeface="Arial"/>
              </a:rPr>
              <a:t>Input: </a:t>
            </a:r>
            <a:r>
              <a:rPr dirty="0" spc="-5"/>
              <a:t>An array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of </a:t>
            </a:r>
            <a:r>
              <a:rPr dirty="0" sz="1900" spc="-60" i="1">
                <a:latin typeface="Arial"/>
                <a:cs typeface="Arial"/>
              </a:rPr>
              <a:t>n </a:t>
            </a:r>
            <a:r>
              <a:rPr dirty="0" spc="-5"/>
              <a:t>tokens, each </a:t>
            </a:r>
            <a:r>
              <a:rPr dirty="0"/>
              <a:t>of </a:t>
            </a:r>
            <a:r>
              <a:rPr dirty="0" spc="-10"/>
              <a:t>which </a:t>
            </a:r>
            <a:r>
              <a:rPr dirty="0" spc="-5"/>
              <a:t>is either a</a:t>
            </a:r>
            <a:r>
              <a:rPr dirty="0" spc="145"/>
              <a:t> </a:t>
            </a:r>
            <a:r>
              <a:rPr dirty="0" spc="-5"/>
              <a:t>grouping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1875"/>
              </a:lnSpc>
            </a:pPr>
            <a:r>
              <a:rPr dirty="0" spc="-10"/>
              <a:t>symbol, </a:t>
            </a:r>
            <a:r>
              <a:rPr dirty="0"/>
              <a:t>a </a:t>
            </a:r>
            <a:r>
              <a:rPr dirty="0" spc="-5"/>
              <a:t>variable, an arithmetic </a:t>
            </a:r>
            <a:r>
              <a:rPr dirty="0" spc="-15"/>
              <a:t>operator, </a:t>
            </a:r>
            <a:r>
              <a:rPr dirty="0" spc="-5"/>
              <a:t>or </a:t>
            </a:r>
            <a:r>
              <a:rPr dirty="0"/>
              <a:t>a</a:t>
            </a:r>
            <a:r>
              <a:rPr dirty="0" spc="85"/>
              <a:t> </a:t>
            </a:r>
            <a:r>
              <a:rPr dirty="0" spc="-10"/>
              <a:t>number</a:t>
            </a:r>
          </a:p>
          <a:p>
            <a:pPr marL="12700" marR="217170">
              <a:lnSpc>
                <a:spcPts val="2120"/>
              </a:lnSpc>
              <a:spcBef>
                <a:spcPts val="140"/>
              </a:spcBef>
            </a:pPr>
            <a:r>
              <a:rPr dirty="0" sz="1900" spc="-55" b="1" i="1">
                <a:solidFill>
                  <a:srgbClr val="0000FF"/>
                </a:solidFill>
                <a:latin typeface="Arial"/>
                <a:cs typeface="Arial"/>
              </a:rPr>
              <a:t>Output: </a:t>
            </a:r>
            <a:r>
              <a:rPr dirty="0" spc="-5" b="1">
                <a:latin typeface="Arial"/>
                <a:cs typeface="Arial"/>
              </a:rPr>
              <a:t>true </a:t>
            </a:r>
            <a:r>
              <a:rPr dirty="0"/>
              <a:t>if </a:t>
            </a:r>
            <a:r>
              <a:rPr dirty="0" spc="-5"/>
              <a:t>and only </a:t>
            </a:r>
            <a:r>
              <a:rPr dirty="0"/>
              <a:t>if </a:t>
            </a:r>
            <a:r>
              <a:rPr dirty="0" spc="-5"/>
              <a:t>all </a:t>
            </a:r>
            <a:r>
              <a:rPr dirty="0"/>
              <a:t>the </a:t>
            </a:r>
            <a:r>
              <a:rPr dirty="0" spc="-5"/>
              <a:t>grouping </a:t>
            </a:r>
            <a:r>
              <a:rPr dirty="0" spc="-10"/>
              <a:t>symbols </a:t>
            </a:r>
            <a:r>
              <a:rPr dirty="0" spc="-5"/>
              <a:t>in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match  </a:t>
            </a:r>
            <a:r>
              <a:rPr dirty="0" spc="-5"/>
              <a:t>Let </a:t>
            </a:r>
            <a:r>
              <a:rPr dirty="0" sz="1900" spc="-70" i="1">
                <a:latin typeface="Arial"/>
                <a:cs typeface="Arial"/>
              </a:rPr>
              <a:t>S </a:t>
            </a:r>
            <a:r>
              <a:rPr dirty="0" spc="-5"/>
              <a:t>be an empty</a:t>
            </a:r>
            <a:r>
              <a:rPr dirty="0" spc="-15"/>
              <a:t> </a:t>
            </a:r>
            <a:r>
              <a:rPr dirty="0"/>
              <a:t>stack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10"/>
              </a:lnSpc>
            </a:pPr>
            <a:r>
              <a:rPr dirty="0" spc="-5" b="1">
                <a:latin typeface="Arial"/>
                <a:cs typeface="Arial"/>
              </a:rPr>
              <a:t>for </a:t>
            </a:r>
            <a:r>
              <a:rPr dirty="0" sz="1900" spc="-30" i="1">
                <a:latin typeface="Arial"/>
                <a:cs typeface="Arial"/>
              </a:rPr>
              <a:t>i=</a:t>
            </a:r>
            <a:r>
              <a:rPr dirty="0" spc="-30"/>
              <a:t>0 </a:t>
            </a:r>
            <a:r>
              <a:rPr dirty="0"/>
              <a:t>to </a:t>
            </a:r>
            <a:r>
              <a:rPr dirty="0" sz="1900" spc="-35" i="1">
                <a:latin typeface="Arial"/>
                <a:cs typeface="Arial"/>
              </a:rPr>
              <a:t>n-</a:t>
            </a:r>
            <a:r>
              <a:rPr dirty="0" spc="-35"/>
              <a:t>1</a:t>
            </a:r>
            <a:r>
              <a:rPr dirty="0" spc="-70"/>
              <a:t> </a:t>
            </a:r>
            <a:r>
              <a:rPr dirty="0" b="1">
                <a:latin typeface="Arial"/>
                <a:cs typeface="Arial"/>
              </a:rPr>
              <a:t>do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3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spc="-5"/>
              <a:t>is an opening grouping </a:t>
            </a:r>
            <a:r>
              <a:rPr dirty="0" spc="-10"/>
              <a:t>symbol</a:t>
            </a:r>
            <a:r>
              <a:rPr dirty="0" spc="80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1475740">
              <a:lnSpc>
                <a:spcPts val="2125"/>
              </a:lnSpc>
            </a:pPr>
            <a:r>
              <a:rPr dirty="0" sz="1900" spc="-20" i="1">
                <a:latin typeface="Arial"/>
                <a:cs typeface="Arial"/>
              </a:rPr>
              <a:t>S</a:t>
            </a:r>
            <a:r>
              <a:rPr dirty="0" spc="-20"/>
              <a:t>.push(</a:t>
            </a:r>
            <a:r>
              <a:rPr dirty="0" sz="1900" spc="-20" i="1">
                <a:latin typeface="Arial"/>
                <a:cs typeface="Arial"/>
              </a:rPr>
              <a:t>X</a:t>
            </a:r>
            <a:r>
              <a:rPr dirty="0" spc="-20"/>
              <a:t>[</a:t>
            </a:r>
            <a:r>
              <a:rPr dirty="0" sz="1900" spc="-20" i="1">
                <a:latin typeface="Arial"/>
                <a:cs typeface="Arial"/>
              </a:rPr>
              <a:t>i</a:t>
            </a:r>
            <a:r>
              <a:rPr dirty="0" spc="-20"/>
              <a:t>])</a:t>
            </a:r>
            <a:endParaRPr sz="1900">
              <a:latin typeface="Arial"/>
              <a:cs typeface="Arial"/>
            </a:endParaRPr>
          </a:p>
          <a:p>
            <a:pPr marL="1475740" marR="1421130" indent="-915035">
              <a:lnSpc>
                <a:spcPts val="2140"/>
              </a:lnSpc>
              <a:spcBef>
                <a:spcPts val="110"/>
              </a:spcBef>
            </a:pPr>
            <a:r>
              <a:rPr dirty="0" spc="-5" b="1">
                <a:latin typeface="Arial"/>
                <a:cs typeface="Arial"/>
              </a:rPr>
              <a:t>else </a:t>
            </a: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spc="-5"/>
              <a:t>is a closing grouping </a:t>
            </a:r>
            <a:r>
              <a:rPr dirty="0" spc="-10"/>
              <a:t>symbol </a:t>
            </a:r>
            <a:r>
              <a:rPr dirty="0" b="1">
                <a:latin typeface="Arial"/>
                <a:cs typeface="Arial"/>
              </a:rPr>
              <a:t>then  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90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2390140">
              <a:lnSpc>
                <a:spcPts val="1989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{nothing </a:t>
            </a:r>
            <a:r>
              <a:rPr dirty="0">
                <a:solidFill>
                  <a:srgbClr val="0000FF"/>
                </a:solidFill>
              </a:rPr>
              <a:t>to match</a:t>
            </a:r>
            <a:r>
              <a:rPr dirty="0" spc="-3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with}</a:t>
            </a:r>
          </a:p>
          <a:p>
            <a:pPr marL="2390140" marR="379730" indent="-914400">
              <a:lnSpc>
                <a:spcPts val="2140"/>
              </a:lnSpc>
              <a:spcBef>
                <a:spcPts val="120"/>
              </a:spcBef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5" i="1">
                <a:latin typeface="Arial"/>
                <a:cs typeface="Arial"/>
              </a:rPr>
              <a:t>S</a:t>
            </a:r>
            <a:r>
              <a:rPr dirty="0" spc="-15"/>
              <a:t>.pop() </a:t>
            </a:r>
            <a:r>
              <a:rPr dirty="0" spc="-5"/>
              <a:t>does not </a:t>
            </a:r>
            <a:r>
              <a:rPr dirty="0"/>
              <a:t>match the </a:t>
            </a:r>
            <a:r>
              <a:rPr dirty="0" spc="-10"/>
              <a:t>type </a:t>
            </a:r>
            <a:r>
              <a:rPr dirty="0"/>
              <a:t>of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b="1">
                <a:latin typeface="Arial"/>
                <a:cs typeface="Arial"/>
              </a:rPr>
              <a:t>then  </a:t>
            </a: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10">
                <a:solidFill>
                  <a:srgbClr val="0000FF"/>
                </a:solidFill>
              </a:rPr>
              <a:t>{wrong</a:t>
            </a:r>
            <a:r>
              <a:rPr dirty="0" spc="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type}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85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20"/>
              </a:lnSpc>
            </a:pPr>
            <a:r>
              <a:rPr dirty="0" spc="-5" b="1">
                <a:latin typeface="Arial"/>
                <a:cs typeface="Arial"/>
              </a:rPr>
              <a:t>return true </a:t>
            </a:r>
            <a:r>
              <a:rPr dirty="0" spc="-5">
                <a:solidFill>
                  <a:srgbClr val="0000FF"/>
                </a:solidFill>
              </a:rPr>
              <a:t>{every </a:t>
            </a:r>
            <a:r>
              <a:rPr dirty="0" spc="-10">
                <a:solidFill>
                  <a:srgbClr val="0000FF"/>
                </a:solidFill>
              </a:rPr>
              <a:t>symbol</a:t>
            </a:r>
            <a:r>
              <a:rPr dirty="0" spc="3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  <a:p>
            <a:pPr marL="12700">
              <a:lnSpc>
                <a:spcPts val="2130"/>
              </a:lnSpc>
            </a:pPr>
            <a:r>
              <a:rPr dirty="0" spc="-5" b="1">
                <a:latin typeface="Arial"/>
                <a:cs typeface="Arial"/>
              </a:rPr>
              <a:t>else</a:t>
            </a:r>
          </a:p>
          <a:p>
            <a:pPr marL="561340">
              <a:lnSpc>
                <a:spcPts val="2140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{some </a:t>
            </a:r>
            <a:r>
              <a:rPr dirty="0" spc="-10">
                <a:solidFill>
                  <a:srgbClr val="0000FF"/>
                </a:solidFill>
              </a:rPr>
              <a:t>symbols </a:t>
            </a:r>
            <a:r>
              <a:rPr dirty="0" spc="-15">
                <a:solidFill>
                  <a:srgbClr val="0000FF"/>
                </a:solidFill>
              </a:rPr>
              <a:t>were </a:t>
            </a:r>
            <a:r>
              <a:rPr dirty="0" spc="-5">
                <a:solidFill>
                  <a:srgbClr val="0000FF"/>
                </a:solidFill>
              </a:rPr>
              <a:t>never</a:t>
            </a:r>
            <a:r>
              <a:rPr dirty="0" spc="14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</p:txBody>
      </p:sp>
      <p:sp>
        <p:nvSpPr>
          <p:cNvPr id="4" name="object 4"/>
          <p:cNvSpPr/>
          <p:nvPr/>
        </p:nvSpPr>
        <p:spPr>
          <a:xfrm>
            <a:off x="45719" y="370331"/>
            <a:ext cx="8851392" cy="83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217154" y="1478407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25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54694" y="5631484"/>
            <a:ext cx="127635" cy="194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0D0D0D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110990">
              <a:lnSpc>
                <a:spcPct val="100000"/>
              </a:lnSpc>
            </a:pPr>
            <a:r>
              <a:rPr dirty="0" spc="-5"/>
              <a:t>(6+[8+2)*1)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6972" y="1572514"/>
            <a:ext cx="3021965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Algorithm </a:t>
            </a:r>
            <a:r>
              <a:rPr dirty="0" sz="1800" spc="-15">
                <a:latin typeface="Arial"/>
                <a:cs typeface="Arial"/>
              </a:rPr>
              <a:t>ParenMatch(</a:t>
            </a:r>
            <a:r>
              <a:rPr dirty="0" sz="1900" spc="-15" i="1">
                <a:latin typeface="Arial"/>
                <a:cs typeface="Arial"/>
              </a:rPr>
              <a:t>X,</a:t>
            </a:r>
            <a:r>
              <a:rPr dirty="0" sz="1900" i="1">
                <a:latin typeface="Arial"/>
                <a:cs typeface="Arial"/>
              </a:rPr>
              <a:t> </a:t>
            </a:r>
            <a:r>
              <a:rPr dirty="0" sz="1900" spc="-25" i="1">
                <a:latin typeface="Arial"/>
                <a:cs typeface="Arial"/>
              </a:rPr>
              <a:t>n</a:t>
            </a:r>
            <a:r>
              <a:rPr dirty="0" sz="1800" spc="-25">
                <a:latin typeface="Arial"/>
                <a:cs typeface="Arial"/>
              </a:rPr>
              <a:t>):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55"/>
              </a:lnSpc>
            </a:pPr>
            <a:r>
              <a:rPr dirty="0" sz="1900" spc="-45" b="1" i="1">
                <a:solidFill>
                  <a:srgbClr val="0000FF"/>
                </a:solidFill>
                <a:latin typeface="Arial"/>
                <a:cs typeface="Arial"/>
              </a:rPr>
              <a:t>Input: </a:t>
            </a:r>
            <a:r>
              <a:rPr dirty="0" spc="-5"/>
              <a:t>An array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of </a:t>
            </a:r>
            <a:r>
              <a:rPr dirty="0" sz="1900" spc="-60" i="1">
                <a:latin typeface="Arial"/>
                <a:cs typeface="Arial"/>
              </a:rPr>
              <a:t>n </a:t>
            </a:r>
            <a:r>
              <a:rPr dirty="0" spc="-5"/>
              <a:t>tokens, each </a:t>
            </a:r>
            <a:r>
              <a:rPr dirty="0"/>
              <a:t>of </a:t>
            </a:r>
            <a:r>
              <a:rPr dirty="0" spc="-10"/>
              <a:t>which </a:t>
            </a:r>
            <a:r>
              <a:rPr dirty="0" spc="-5"/>
              <a:t>is either a</a:t>
            </a:r>
            <a:r>
              <a:rPr dirty="0" spc="145"/>
              <a:t> </a:t>
            </a:r>
            <a:r>
              <a:rPr dirty="0" spc="-5"/>
              <a:t>grouping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1875"/>
              </a:lnSpc>
            </a:pPr>
            <a:r>
              <a:rPr dirty="0" spc="-10"/>
              <a:t>symbol, </a:t>
            </a:r>
            <a:r>
              <a:rPr dirty="0"/>
              <a:t>a </a:t>
            </a:r>
            <a:r>
              <a:rPr dirty="0" spc="-5"/>
              <a:t>variable, an arithmetic </a:t>
            </a:r>
            <a:r>
              <a:rPr dirty="0" spc="-15"/>
              <a:t>operator, </a:t>
            </a:r>
            <a:r>
              <a:rPr dirty="0" spc="-5"/>
              <a:t>or </a:t>
            </a:r>
            <a:r>
              <a:rPr dirty="0"/>
              <a:t>a</a:t>
            </a:r>
            <a:r>
              <a:rPr dirty="0" spc="85"/>
              <a:t> </a:t>
            </a:r>
            <a:r>
              <a:rPr dirty="0" spc="-10"/>
              <a:t>number</a:t>
            </a:r>
          </a:p>
          <a:p>
            <a:pPr marL="12700" marR="217170">
              <a:lnSpc>
                <a:spcPts val="2120"/>
              </a:lnSpc>
              <a:spcBef>
                <a:spcPts val="140"/>
              </a:spcBef>
            </a:pPr>
            <a:r>
              <a:rPr dirty="0" sz="1900" spc="-55" b="1" i="1">
                <a:solidFill>
                  <a:srgbClr val="0000FF"/>
                </a:solidFill>
                <a:latin typeface="Arial"/>
                <a:cs typeface="Arial"/>
              </a:rPr>
              <a:t>Output: </a:t>
            </a:r>
            <a:r>
              <a:rPr dirty="0" spc="-5" b="1">
                <a:latin typeface="Arial"/>
                <a:cs typeface="Arial"/>
              </a:rPr>
              <a:t>true </a:t>
            </a:r>
            <a:r>
              <a:rPr dirty="0"/>
              <a:t>if </a:t>
            </a:r>
            <a:r>
              <a:rPr dirty="0" spc="-5"/>
              <a:t>and only </a:t>
            </a:r>
            <a:r>
              <a:rPr dirty="0"/>
              <a:t>if </a:t>
            </a:r>
            <a:r>
              <a:rPr dirty="0" spc="-5"/>
              <a:t>all </a:t>
            </a:r>
            <a:r>
              <a:rPr dirty="0"/>
              <a:t>the </a:t>
            </a:r>
            <a:r>
              <a:rPr dirty="0" spc="-5"/>
              <a:t>grouping </a:t>
            </a:r>
            <a:r>
              <a:rPr dirty="0" spc="-10"/>
              <a:t>symbols </a:t>
            </a:r>
            <a:r>
              <a:rPr dirty="0" spc="-5"/>
              <a:t>in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match  </a:t>
            </a:r>
            <a:r>
              <a:rPr dirty="0" spc="-5"/>
              <a:t>Let </a:t>
            </a:r>
            <a:r>
              <a:rPr dirty="0" sz="1900" spc="-70" i="1">
                <a:latin typeface="Arial"/>
                <a:cs typeface="Arial"/>
              </a:rPr>
              <a:t>S </a:t>
            </a:r>
            <a:r>
              <a:rPr dirty="0" spc="-5"/>
              <a:t>be an empty</a:t>
            </a:r>
            <a:r>
              <a:rPr dirty="0" spc="-15"/>
              <a:t> </a:t>
            </a:r>
            <a:r>
              <a:rPr dirty="0"/>
              <a:t>stack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10"/>
              </a:lnSpc>
            </a:pPr>
            <a:r>
              <a:rPr dirty="0" spc="-5" b="1">
                <a:latin typeface="Arial"/>
                <a:cs typeface="Arial"/>
              </a:rPr>
              <a:t>for </a:t>
            </a:r>
            <a:r>
              <a:rPr dirty="0" sz="1900" spc="-30" i="1">
                <a:latin typeface="Arial"/>
                <a:cs typeface="Arial"/>
              </a:rPr>
              <a:t>i=</a:t>
            </a:r>
            <a:r>
              <a:rPr dirty="0" spc="-30"/>
              <a:t>0 </a:t>
            </a:r>
            <a:r>
              <a:rPr dirty="0"/>
              <a:t>to </a:t>
            </a:r>
            <a:r>
              <a:rPr dirty="0" sz="1900" spc="-35" i="1">
                <a:latin typeface="Arial"/>
                <a:cs typeface="Arial"/>
              </a:rPr>
              <a:t>n-</a:t>
            </a:r>
            <a:r>
              <a:rPr dirty="0" spc="-35"/>
              <a:t>1</a:t>
            </a:r>
            <a:r>
              <a:rPr dirty="0" spc="-70"/>
              <a:t> </a:t>
            </a:r>
            <a:r>
              <a:rPr dirty="0" b="1">
                <a:latin typeface="Arial"/>
                <a:cs typeface="Arial"/>
              </a:rPr>
              <a:t>do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30"/>
              </a:lnSpc>
            </a:pP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pc="-30">
                <a:solidFill>
                  <a:srgbClr val="FF0000"/>
                </a:solidFill>
              </a:rPr>
              <a:t>[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pc="-30">
                <a:solidFill>
                  <a:srgbClr val="FF0000"/>
                </a:solidFill>
              </a:rPr>
              <a:t>] </a:t>
            </a:r>
            <a:r>
              <a:rPr dirty="0" spc="-5">
                <a:solidFill>
                  <a:srgbClr val="FF0000"/>
                </a:solidFill>
              </a:rPr>
              <a:t>is an opening grouping </a:t>
            </a:r>
            <a:r>
              <a:rPr dirty="0" spc="-10">
                <a:solidFill>
                  <a:srgbClr val="FF0000"/>
                </a:solidFill>
              </a:rPr>
              <a:t>symbol</a:t>
            </a:r>
            <a:r>
              <a:rPr dirty="0" spc="80">
                <a:solidFill>
                  <a:srgbClr val="FF0000"/>
                </a:solidFill>
              </a:rPr>
              <a:t>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1475740">
              <a:lnSpc>
                <a:spcPts val="2125"/>
              </a:lnSpc>
            </a:pPr>
            <a:r>
              <a:rPr dirty="0" sz="1900" spc="-20" i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pc="-20">
                <a:solidFill>
                  <a:srgbClr val="FF0000"/>
                </a:solidFill>
              </a:rPr>
              <a:t>.push(</a:t>
            </a:r>
            <a:r>
              <a:rPr dirty="0" sz="1900" spc="-20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pc="-20">
                <a:solidFill>
                  <a:srgbClr val="FF0000"/>
                </a:solidFill>
              </a:rPr>
              <a:t>[</a:t>
            </a:r>
            <a:r>
              <a:rPr dirty="0" sz="1900" spc="-20" i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pc="-20">
                <a:solidFill>
                  <a:srgbClr val="FF0000"/>
                </a:solidFill>
              </a:rPr>
              <a:t>])</a:t>
            </a:r>
            <a:endParaRPr sz="1900">
              <a:latin typeface="Arial"/>
              <a:cs typeface="Arial"/>
            </a:endParaRPr>
          </a:p>
          <a:p>
            <a:pPr marL="1475740" marR="1421130" indent="-915035">
              <a:lnSpc>
                <a:spcPts val="2140"/>
              </a:lnSpc>
              <a:spcBef>
                <a:spcPts val="110"/>
              </a:spcBef>
            </a:pPr>
            <a:r>
              <a:rPr dirty="0" spc="-5" b="1">
                <a:latin typeface="Arial"/>
                <a:cs typeface="Arial"/>
              </a:rPr>
              <a:t>else </a:t>
            </a: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spc="-5"/>
              <a:t>is a closing grouping </a:t>
            </a:r>
            <a:r>
              <a:rPr dirty="0" spc="-10"/>
              <a:t>symbol </a:t>
            </a:r>
            <a:r>
              <a:rPr dirty="0" b="1">
                <a:latin typeface="Arial"/>
                <a:cs typeface="Arial"/>
              </a:rPr>
              <a:t>then  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90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2390140">
              <a:lnSpc>
                <a:spcPts val="1989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{nothing </a:t>
            </a:r>
            <a:r>
              <a:rPr dirty="0">
                <a:solidFill>
                  <a:srgbClr val="0000FF"/>
                </a:solidFill>
              </a:rPr>
              <a:t>to match</a:t>
            </a:r>
            <a:r>
              <a:rPr dirty="0" spc="-3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with}</a:t>
            </a:r>
          </a:p>
          <a:p>
            <a:pPr marL="2390140" marR="379730" indent="-914400">
              <a:lnSpc>
                <a:spcPts val="2140"/>
              </a:lnSpc>
              <a:spcBef>
                <a:spcPts val="120"/>
              </a:spcBef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5" i="1">
                <a:latin typeface="Arial"/>
                <a:cs typeface="Arial"/>
              </a:rPr>
              <a:t>S</a:t>
            </a:r>
            <a:r>
              <a:rPr dirty="0" spc="-15"/>
              <a:t>.pop() </a:t>
            </a:r>
            <a:r>
              <a:rPr dirty="0" spc="-5"/>
              <a:t>does not </a:t>
            </a:r>
            <a:r>
              <a:rPr dirty="0"/>
              <a:t>match the </a:t>
            </a:r>
            <a:r>
              <a:rPr dirty="0" spc="-10"/>
              <a:t>type </a:t>
            </a:r>
            <a:r>
              <a:rPr dirty="0"/>
              <a:t>of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b="1">
                <a:latin typeface="Arial"/>
                <a:cs typeface="Arial"/>
              </a:rPr>
              <a:t>then  </a:t>
            </a: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10">
                <a:solidFill>
                  <a:srgbClr val="0000FF"/>
                </a:solidFill>
              </a:rPr>
              <a:t>{wrong</a:t>
            </a:r>
            <a:r>
              <a:rPr dirty="0" spc="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type}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85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20"/>
              </a:lnSpc>
            </a:pPr>
            <a:r>
              <a:rPr dirty="0" spc="-5" b="1">
                <a:latin typeface="Arial"/>
                <a:cs typeface="Arial"/>
              </a:rPr>
              <a:t>return true </a:t>
            </a:r>
            <a:r>
              <a:rPr dirty="0" spc="-5">
                <a:solidFill>
                  <a:srgbClr val="0000FF"/>
                </a:solidFill>
              </a:rPr>
              <a:t>{every </a:t>
            </a:r>
            <a:r>
              <a:rPr dirty="0" spc="-10">
                <a:solidFill>
                  <a:srgbClr val="0000FF"/>
                </a:solidFill>
              </a:rPr>
              <a:t>symbol</a:t>
            </a:r>
            <a:r>
              <a:rPr dirty="0" spc="3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  <a:p>
            <a:pPr marL="12700">
              <a:lnSpc>
                <a:spcPts val="2130"/>
              </a:lnSpc>
            </a:pPr>
            <a:r>
              <a:rPr dirty="0" spc="-5" b="1">
                <a:latin typeface="Arial"/>
                <a:cs typeface="Arial"/>
              </a:rPr>
              <a:t>else</a:t>
            </a:r>
          </a:p>
          <a:p>
            <a:pPr marL="561340">
              <a:lnSpc>
                <a:spcPts val="2140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{some </a:t>
            </a:r>
            <a:r>
              <a:rPr dirty="0" spc="-10">
                <a:solidFill>
                  <a:srgbClr val="0000FF"/>
                </a:solidFill>
              </a:rPr>
              <a:t>symbols </a:t>
            </a:r>
            <a:r>
              <a:rPr dirty="0" spc="-15">
                <a:solidFill>
                  <a:srgbClr val="0000FF"/>
                </a:solidFill>
              </a:rPr>
              <a:t>were </a:t>
            </a:r>
            <a:r>
              <a:rPr dirty="0" spc="-5">
                <a:solidFill>
                  <a:srgbClr val="0000FF"/>
                </a:solidFill>
              </a:rPr>
              <a:t>never</a:t>
            </a:r>
            <a:r>
              <a:rPr dirty="0" spc="14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</p:txBody>
      </p:sp>
      <p:sp>
        <p:nvSpPr>
          <p:cNvPr id="4" name="object 4"/>
          <p:cNvSpPr/>
          <p:nvPr/>
        </p:nvSpPr>
        <p:spPr>
          <a:xfrm>
            <a:off x="45719" y="370331"/>
            <a:ext cx="8851392" cy="83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217154" y="185559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217154" y="222643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17154" y="259727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17154" y="296811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17154" y="333895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17154" y="370979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17154" y="408063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17154" y="445147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217154" y="482231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17154" y="519315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604504" y="1478407"/>
            <a:ext cx="0" cy="4091940"/>
          </a:xfrm>
          <a:custGeom>
            <a:avLst/>
            <a:gdLst/>
            <a:ahLst/>
            <a:cxnLst/>
            <a:rect l="l" t="t" r="r" b="b"/>
            <a:pathLst>
              <a:path w="0" h="4091940">
                <a:moveTo>
                  <a:pt x="0" y="0"/>
                </a:moveTo>
                <a:lnTo>
                  <a:pt x="0" y="40919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223504" y="1478407"/>
            <a:ext cx="0" cy="4091940"/>
          </a:xfrm>
          <a:custGeom>
            <a:avLst/>
            <a:gdLst/>
            <a:ahLst/>
            <a:cxnLst/>
            <a:rect l="l" t="t" r="r" b="b"/>
            <a:pathLst>
              <a:path w="0" h="4091940">
                <a:moveTo>
                  <a:pt x="0" y="0"/>
                </a:moveTo>
                <a:lnTo>
                  <a:pt x="0" y="40919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17154" y="148475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17154" y="556399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366886" y="5234051"/>
            <a:ext cx="1016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(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25</a:t>
            </a:fld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354694" y="5631484"/>
            <a:ext cx="127635" cy="194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0D0D0D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110990">
              <a:lnSpc>
                <a:spcPct val="100000"/>
              </a:lnSpc>
            </a:pPr>
            <a:r>
              <a:rPr dirty="0" spc="-5">
                <a:solidFill>
                  <a:srgbClr val="FF0000"/>
                </a:solidFill>
              </a:rPr>
              <a:t>(</a:t>
            </a:r>
            <a:r>
              <a:rPr dirty="0" spc="-5"/>
              <a:t>6+[8+2)*1)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6972" y="1572514"/>
            <a:ext cx="3021965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Algorithm </a:t>
            </a:r>
            <a:r>
              <a:rPr dirty="0" sz="1800" spc="-15">
                <a:latin typeface="Arial"/>
                <a:cs typeface="Arial"/>
              </a:rPr>
              <a:t>ParenMatch(</a:t>
            </a:r>
            <a:r>
              <a:rPr dirty="0" sz="1900" spc="-15" i="1">
                <a:latin typeface="Arial"/>
                <a:cs typeface="Arial"/>
              </a:rPr>
              <a:t>X,</a:t>
            </a:r>
            <a:r>
              <a:rPr dirty="0" sz="1900" i="1">
                <a:latin typeface="Arial"/>
                <a:cs typeface="Arial"/>
              </a:rPr>
              <a:t> </a:t>
            </a:r>
            <a:r>
              <a:rPr dirty="0" sz="1900" spc="-25" i="1">
                <a:latin typeface="Arial"/>
                <a:cs typeface="Arial"/>
              </a:rPr>
              <a:t>n</a:t>
            </a:r>
            <a:r>
              <a:rPr dirty="0" sz="1800" spc="-25">
                <a:latin typeface="Arial"/>
                <a:cs typeface="Arial"/>
              </a:rPr>
              <a:t>):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55"/>
              </a:lnSpc>
            </a:pPr>
            <a:r>
              <a:rPr dirty="0" sz="1900" spc="-45" b="1" i="1">
                <a:solidFill>
                  <a:srgbClr val="0000FF"/>
                </a:solidFill>
                <a:latin typeface="Arial"/>
                <a:cs typeface="Arial"/>
              </a:rPr>
              <a:t>Input: </a:t>
            </a:r>
            <a:r>
              <a:rPr dirty="0" spc="-5"/>
              <a:t>An array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of </a:t>
            </a:r>
            <a:r>
              <a:rPr dirty="0" sz="1900" spc="-60" i="1">
                <a:latin typeface="Arial"/>
                <a:cs typeface="Arial"/>
              </a:rPr>
              <a:t>n </a:t>
            </a:r>
            <a:r>
              <a:rPr dirty="0" spc="-5"/>
              <a:t>tokens, each </a:t>
            </a:r>
            <a:r>
              <a:rPr dirty="0"/>
              <a:t>of </a:t>
            </a:r>
            <a:r>
              <a:rPr dirty="0" spc="-10"/>
              <a:t>which </a:t>
            </a:r>
            <a:r>
              <a:rPr dirty="0" spc="-5"/>
              <a:t>is either a</a:t>
            </a:r>
            <a:r>
              <a:rPr dirty="0" spc="145"/>
              <a:t> </a:t>
            </a:r>
            <a:r>
              <a:rPr dirty="0" spc="-5"/>
              <a:t>grouping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1875"/>
              </a:lnSpc>
            </a:pPr>
            <a:r>
              <a:rPr dirty="0" spc="-10"/>
              <a:t>symbol, </a:t>
            </a:r>
            <a:r>
              <a:rPr dirty="0"/>
              <a:t>a </a:t>
            </a:r>
            <a:r>
              <a:rPr dirty="0" spc="-5"/>
              <a:t>variable, an arithmetic </a:t>
            </a:r>
            <a:r>
              <a:rPr dirty="0" spc="-15"/>
              <a:t>operator, </a:t>
            </a:r>
            <a:r>
              <a:rPr dirty="0" spc="-5"/>
              <a:t>or </a:t>
            </a:r>
            <a:r>
              <a:rPr dirty="0"/>
              <a:t>a</a:t>
            </a:r>
            <a:r>
              <a:rPr dirty="0" spc="85"/>
              <a:t> </a:t>
            </a:r>
            <a:r>
              <a:rPr dirty="0" spc="-10"/>
              <a:t>number</a:t>
            </a:r>
          </a:p>
          <a:p>
            <a:pPr marL="12700" marR="217170">
              <a:lnSpc>
                <a:spcPts val="2120"/>
              </a:lnSpc>
              <a:spcBef>
                <a:spcPts val="140"/>
              </a:spcBef>
            </a:pPr>
            <a:r>
              <a:rPr dirty="0" sz="1900" spc="-55" b="1" i="1">
                <a:solidFill>
                  <a:srgbClr val="0000FF"/>
                </a:solidFill>
                <a:latin typeface="Arial"/>
                <a:cs typeface="Arial"/>
              </a:rPr>
              <a:t>Output: </a:t>
            </a:r>
            <a:r>
              <a:rPr dirty="0" spc="-5" b="1">
                <a:latin typeface="Arial"/>
                <a:cs typeface="Arial"/>
              </a:rPr>
              <a:t>true </a:t>
            </a:r>
            <a:r>
              <a:rPr dirty="0"/>
              <a:t>if </a:t>
            </a:r>
            <a:r>
              <a:rPr dirty="0" spc="-5"/>
              <a:t>and only </a:t>
            </a:r>
            <a:r>
              <a:rPr dirty="0"/>
              <a:t>if </a:t>
            </a:r>
            <a:r>
              <a:rPr dirty="0" spc="-5"/>
              <a:t>all </a:t>
            </a:r>
            <a:r>
              <a:rPr dirty="0"/>
              <a:t>the </a:t>
            </a:r>
            <a:r>
              <a:rPr dirty="0" spc="-5"/>
              <a:t>grouping </a:t>
            </a:r>
            <a:r>
              <a:rPr dirty="0" spc="-10"/>
              <a:t>symbols </a:t>
            </a:r>
            <a:r>
              <a:rPr dirty="0" spc="-5"/>
              <a:t>in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match  </a:t>
            </a:r>
            <a:r>
              <a:rPr dirty="0" spc="-5"/>
              <a:t>Let </a:t>
            </a:r>
            <a:r>
              <a:rPr dirty="0" sz="1900" spc="-70" i="1">
                <a:latin typeface="Arial"/>
                <a:cs typeface="Arial"/>
              </a:rPr>
              <a:t>S </a:t>
            </a:r>
            <a:r>
              <a:rPr dirty="0" spc="-5"/>
              <a:t>be an empty</a:t>
            </a:r>
            <a:r>
              <a:rPr dirty="0" spc="-15"/>
              <a:t> </a:t>
            </a:r>
            <a:r>
              <a:rPr dirty="0"/>
              <a:t>stack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10"/>
              </a:lnSpc>
            </a:pPr>
            <a:r>
              <a:rPr dirty="0" spc="-5" b="1">
                <a:latin typeface="Arial"/>
                <a:cs typeface="Arial"/>
              </a:rPr>
              <a:t>for </a:t>
            </a:r>
            <a:r>
              <a:rPr dirty="0" sz="1900" spc="-30" i="1">
                <a:latin typeface="Arial"/>
                <a:cs typeface="Arial"/>
              </a:rPr>
              <a:t>i=</a:t>
            </a:r>
            <a:r>
              <a:rPr dirty="0" spc="-30"/>
              <a:t>0 </a:t>
            </a:r>
            <a:r>
              <a:rPr dirty="0"/>
              <a:t>to </a:t>
            </a:r>
            <a:r>
              <a:rPr dirty="0" sz="1900" spc="-35" i="1">
                <a:latin typeface="Arial"/>
                <a:cs typeface="Arial"/>
              </a:rPr>
              <a:t>n-</a:t>
            </a:r>
            <a:r>
              <a:rPr dirty="0" spc="-35"/>
              <a:t>1</a:t>
            </a:r>
            <a:r>
              <a:rPr dirty="0" spc="-70"/>
              <a:t> </a:t>
            </a:r>
            <a:r>
              <a:rPr dirty="0" b="1">
                <a:latin typeface="Arial"/>
                <a:cs typeface="Arial"/>
              </a:rPr>
              <a:t>do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30"/>
              </a:lnSpc>
            </a:pP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pc="-30">
                <a:solidFill>
                  <a:srgbClr val="FF0000"/>
                </a:solidFill>
              </a:rPr>
              <a:t>[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pc="-30">
                <a:solidFill>
                  <a:srgbClr val="FF0000"/>
                </a:solidFill>
              </a:rPr>
              <a:t>] </a:t>
            </a:r>
            <a:r>
              <a:rPr dirty="0" spc="-5">
                <a:solidFill>
                  <a:srgbClr val="FF0000"/>
                </a:solidFill>
              </a:rPr>
              <a:t>is an opening grouping </a:t>
            </a:r>
            <a:r>
              <a:rPr dirty="0" spc="-10">
                <a:solidFill>
                  <a:srgbClr val="FF0000"/>
                </a:solidFill>
              </a:rPr>
              <a:t>symbol</a:t>
            </a:r>
            <a:r>
              <a:rPr dirty="0" spc="80">
                <a:solidFill>
                  <a:srgbClr val="FF0000"/>
                </a:solidFill>
              </a:rPr>
              <a:t>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1475740">
              <a:lnSpc>
                <a:spcPts val="2125"/>
              </a:lnSpc>
            </a:pPr>
            <a:r>
              <a:rPr dirty="0" sz="1900" spc="-20" i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pc="-20">
                <a:solidFill>
                  <a:srgbClr val="FF0000"/>
                </a:solidFill>
              </a:rPr>
              <a:t>.push(</a:t>
            </a:r>
            <a:r>
              <a:rPr dirty="0" sz="1900" spc="-20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pc="-20">
                <a:solidFill>
                  <a:srgbClr val="FF0000"/>
                </a:solidFill>
              </a:rPr>
              <a:t>[</a:t>
            </a:r>
            <a:r>
              <a:rPr dirty="0" sz="1900" spc="-20" i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pc="-20">
                <a:solidFill>
                  <a:srgbClr val="FF0000"/>
                </a:solidFill>
              </a:rPr>
              <a:t>])</a:t>
            </a:r>
            <a:endParaRPr sz="1900">
              <a:latin typeface="Arial"/>
              <a:cs typeface="Arial"/>
            </a:endParaRPr>
          </a:p>
          <a:p>
            <a:pPr marL="1475740" marR="1421130" indent="-915035">
              <a:lnSpc>
                <a:spcPts val="2140"/>
              </a:lnSpc>
              <a:spcBef>
                <a:spcPts val="110"/>
              </a:spcBef>
            </a:pPr>
            <a:r>
              <a:rPr dirty="0" spc="-5" b="1">
                <a:latin typeface="Arial"/>
                <a:cs typeface="Arial"/>
              </a:rPr>
              <a:t>else </a:t>
            </a: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spc="-5"/>
              <a:t>is a closing grouping </a:t>
            </a:r>
            <a:r>
              <a:rPr dirty="0" spc="-10"/>
              <a:t>symbol </a:t>
            </a:r>
            <a:r>
              <a:rPr dirty="0" b="1">
                <a:latin typeface="Arial"/>
                <a:cs typeface="Arial"/>
              </a:rPr>
              <a:t>then  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90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2390140">
              <a:lnSpc>
                <a:spcPts val="1989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{nothing </a:t>
            </a:r>
            <a:r>
              <a:rPr dirty="0">
                <a:solidFill>
                  <a:srgbClr val="0000FF"/>
                </a:solidFill>
              </a:rPr>
              <a:t>to match</a:t>
            </a:r>
            <a:r>
              <a:rPr dirty="0" spc="-3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with}</a:t>
            </a:r>
          </a:p>
          <a:p>
            <a:pPr marL="2390140" marR="379730" indent="-914400">
              <a:lnSpc>
                <a:spcPts val="2140"/>
              </a:lnSpc>
              <a:spcBef>
                <a:spcPts val="120"/>
              </a:spcBef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5" i="1">
                <a:latin typeface="Arial"/>
                <a:cs typeface="Arial"/>
              </a:rPr>
              <a:t>S</a:t>
            </a:r>
            <a:r>
              <a:rPr dirty="0" spc="-15"/>
              <a:t>.pop() </a:t>
            </a:r>
            <a:r>
              <a:rPr dirty="0" spc="-5"/>
              <a:t>does not </a:t>
            </a:r>
            <a:r>
              <a:rPr dirty="0"/>
              <a:t>match the </a:t>
            </a:r>
            <a:r>
              <a:rPr dirty="0" spc="-10"/>
              <a:t>type </a:t>
            </a:r>
            <a:r>
              <a:rPr dirty="0"/>
              <a:t>of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b="1">
                <a:latin typeface="Arial"/>
                <a:cs typeface="Arial"/>
              </a:rPr>
              <a:t>then  </a:t>
            </a: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10">
                <a:solidFill>
                  <a:srgbClr val="0000FF"/>
                </a:solidFill>
              </a:rPr>
              <a:t>{wrong</a:t>
            </a:r>
            <a:r>
              <a:rPr dirty="0" spc="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type}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85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20"/>
              </a:lnSpc>
            </a:pPr>
            <a:r>
              <a:rPr dirty="0" spc="-5" b="1">
                <a:latin typeface="Arial"/>
                <a:cs typeface="Arial"/>
              </a:rPr>
              <a:t>return true </a:t>
            </a:r>
            <a:r>
              <a:rPr dirty="0" spc="-5">
                <a:solidFill>
                  <a:srgbClr val="0000FF"/>
                </a:solidFill>
              </a:rPr>
              <a:t>{every </a:t>
            </a:r>
            <a:r>
              <a:rPr dirty="0" spc="-10">
                <a:solidFill>
                  <a:srgbClr val="0000FF"/>
                </a:solidFill>
              </a:rPr>
              <a:t>symbol</a:t>
            </a:r>
            <a:r>
              <a:rPr dirty="0" spc="3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  <a:p>
            <a:pPr marL="12700">
              <a:lnSpc>
                <a:spcPts val="2130"/>
              </a:lnSpc>
            </a:pPr>
            <a:r>
              <a:rPr dirty="0" spc="-5" b="1">
                <a:latin typeface="Arial"/>
                <a:cs typeface="Arial"/>
              </a:rPr>
              <a:t>else</a:t>
            </a:r>
          </a:p>
          <a:p>
            <a:pPr marL="561340">
              <a:lnSpc>
                <a:spcPts val="2140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{some </a:t>
            </a:r>
            <a:r>
              <a:rPr dirty="0" spc="-10">
                <a:solidFill>
                  <a:srgbClr val="0000FF"/>
                </a:solidFill>
              </a:rPr>
              <a:t>symbols </a:t>
            </a:r>
            <a:r>
              <a:rPr dirty="0" spc="-15">
                <a:solidFill>
                  <a:srgbClr val="0000FF"/>
                </a:solidFill>
              </a:rPr>
              <a:t>were </a:t>
            </a:r>
            <a:r>
              <a:rPr dirty="0" spc="-5">
                <a:solidFill>
                  <a:srgbClr val="0000FF"/>
                </a:solidFill>
              </a:rPr>
              <a:t>never</a:t>
            </a:r>
            <a:r>
              <a:rPr dirty="0" spc="14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</p:txBody>
      </p:sp>
      <p:sp>
        <p:nvSpPr>
          <p:cNvPr id="4" name="object 4"/>
          <p:cNvSpPr/>
          <p:nvPr/>
        </p:nvSpPr>
        <p:spPr>
          <a:xfrm>
            <a:off x="45719" y="370331"/>
            <a:ext cx="8851392" cy="83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217154" y="1478407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[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(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25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54694" y="5631484"/>
            <a:ext cx="127635" cy="194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0D0D0D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110990">
              <a:lnSpc>
                <a:spcPct val="100000"/>
              </a:lnSpc>
            </a:pPr>
            <a:r>
              <a:rPr dirty="0" spc="-5"/>
              <a:t>(6+</a:t>
            </a:r>
            <a:r>
              <a:rPr dirty="0" spc="-5">
                <a:solidFill>
                  <a:srgbClr val="FF0000"/>
                </a:solidFill>
              </a:rPr>
              <a:t>[</a:t>
            </a:r>
            <a:r>
              <a:rPr dirty="0" spc="-5"/>
              <a:t>8+2)*1)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6972" y="1572514"/>
            <a:ext cx="3021965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Algorithm </a:t>
            </a:r>
            <a:r>
              <a:rPr dirty="0" sz="1800" spc="-15">
                <a:latin typeface="Arial"/>
                <a:cs typeface="Arial"/>
              </a:rPr>
              <a:t>ParenMatch(</a:t>
            </a:r>
            <a:r>
              <a:rPr dirty="0" sz="1900" spc="-15" i="1">
                <a:latin typeface="Arial"/>
                <a:cs typeface="Arial"/>
              </a:rPr>
              <a:t>X,</a:t>
            </a:r>
            <a:r>
              <a:rPr dirty="0" sz="1900" i="1">
                <a:latin typeface="Arial"/>
                <a:cs typeface="Arial"/>
              </a:rPr>
              <a:t> </a:t>
            </a:r>
            <a:r>
              <a:rPr dirty="0" sz="1900" spc="-25" i="1">
                <a:latin typeface="Arial"/>
                <a:cs typeface="Arial"/>
              </a:rPr>
              <a:t>n</a:t>
            </a:r>
            <a:r>
              <a:rPr dirty="0" sz="1800" spc="-25">
                <a:latin typeface="Arial"/>
                <a:cs typeface="Arial"/>
              </a:rPr>
              <a:t>):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55"/>
              </a:lnSpc>
            </a:pPr>
            <a:r>
              <a:rPr dirty="0" sz="1900" spc="-45" b="1" i="1">
                <a:solidFill>
                  <a:srgbClr val="0000FF"/>
                </a:solidFill>
                <a:latin typeface="Arial"/>
                <a:cs typeface="Arial"/>
              </a:rPr>
              <a:t>Input: </a:t>
            </a:r>
            <a:r>
              <a:rPr dirty="0" spc="-5"/>
              <a:t>An array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of </a:t>
            </a:r>
            <a:r>
              <a:rPr dirty="0" sz="1900" spc="-60" i="1">
                <a:latin typeface="Arial"/>
                <a:cs typeface="Arial"/>
              </a:rPr>
              <a:t>n </a:t>
            </a:r>
            <a:r>
              <a:rPr dirty="0" spc="-5"/>
              <a:t>tokens, each </a:t>
            </a:r>
            <a:r>
              <a:rPr dirty="0"/>
              <a:t>of </a:t>
            </a:r>
            <a:r>
              <a:rPr dirty="0" spc="-10"/>
              <a:t>which </a:t>
            </a:r>
            <a:r>
              <a:rPr dirty="0" spc="-5"/>
              <a:t>is either a</a:t>
            </a:r>
            <a:r>
              <a:rPr dirty="0" spc="145"/>
              <a:t> </a:t>
            </a:r>
            <a:r>
              <a:rPr dirty="0" spc="-5"/>
              <a:t>grouping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1875"/>
              </a:lnSpc>
            </a:pPr>
            <a:r>
              <a:rPr dirty="0" spc="-10"/>
              <a:t>symbol, </a:t>
            </a:r>
            <a:r>
              <a:rPr dirty="0"/>
              <a:t>a </a:t>
            </a:r>
            <a:r>
              <a:rPr dirty="0" spc="-5"/>
              <a:t>variable, an arithmetic </a:t>
            </a:r>
            <a:r>
              <a:rPr dirty="0" spc="-15"/>
              <a:t>operator, </a:t>
            </a:r>
            <a:r>
              <a:rPr dirty="0" spc="-5"/>
              <a:t>or </a:t>
            </a:r>
            <a:r>
              <a:rPr dirty="0"/>
              <a:t>a</a:t>
            </a:r>
            <a:r>
              <a:rPr dirty="0" spc="85"/>
              <a:t> </a:t>
            </a:r>
            <a:r>
              <a:rPr dirty="0" spc="-10"/>
              <a:t>number</a:t>
            </a:r>
          </a:p>
          <a:p>
            <a:pPr marL="12700" marR="217170">
              <a:lnSpc>
                <a:spcPts val="2120"/>
              </a:lnSpc>
              <a:spcBef>
                <a:spcPts val="140"/>
              </a:spcBef>
            </a:pPr>
            <a:r>
              <a:rPr dirty="0" sz="1900" spc="-55" b="1" i="1">
                <a:solidFill>
                  <a:srgbClr val="0000FF"/>
                </a:solidFill>
                <a:latin typeface="Arial"/>
                <a:cs typeface="Arial"/>
              </a:rPr>
              <a:t>Output: </a:t>
            </a:r>
            <a:r>
              <a:rPr dirty="0" spc="-5" b="1">
                <a:latin typeface="Arial"/>
                <a:cs typeface="Arial"/>
              </a:rPr>
              <a:t>true </a:t>
            </a:r>
            <a:r>
              <a:rPr dirty="0"/>
              <a:t>if </a:t>
            </a:r>
            <a:r>
              <a:rPr dirty="0" spc="-5"/>
              <a:t>and only </a:t>
            </a:r>
            <a:r>
              <a:rPr dirty="0"/>
              <a:t>if </a:t>
            </a:r>
            <a:r>
              <a:rPr dirty="0" spc="-5"/>
              <a:t>all </a:t>
            </a:r>
            <a:r>
              <a:rPr dirty="0"/>
              <a:t>the </a:t>
            </a:r>
            <a:r>
              <a:rPr dirty="0" spc="-5"/>
              <a:t>grouping </a:t>
            </a:r>
            <a:r>
              <a:rPr dirty="0" spc="-10"/>
              <a:t>symbols </a:t>
            </a:r>
            <a:r>
              <a:rPr dirty="0" spc="-5"/>
              <a:t>in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match  </a:t>
            </a:r>
            <a:r>
              <a:rPr dirty="0" spc="-5"/>
              <a:t>Let </a:t>
            </a:r>
            <a:r>
              <a:rPr dirty="0" sz="1900" spc="-70" i="1">
                <a:latin typeface="Arial"/>
                <a:cs typeface="Arial"/>
              </a:rPr>
              <a:t>S </a:t>
            </a:r>
            <a:r>
              <a:rPr dirty="0" spc="-5"/>
              <a:t>be an empty</a:t>
            </a:r>
            <a:r>
              <a:rPr dirty="0" spc="-15"/>
              <a:t> </a:t>
            </a:r>
            <a:r>
              <a:rPr dirty="0"/>
              <a:t>stack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10"/>
              </a:lnSpc>
            </a:pPr>
            <a:r>
              <a:rPr dirty="0" spc="-5" b="1">
                <a:latin typeface="Arial"/>
                <a:cs typeface="Arial"/>
              </a:rPr>
              <a:t>for </a:t>
            </a:r>
            <a:r>
              <a:rPr dirty="0" sz="1900" spc="-30" i="1">
                <a:latin typeface="Arial"/>
                <a:cs typeface="Arial"/>
              </a:rPr>
              <a:t>i=</a:t>
            </a:r>
            <a:r>
              <a:rPr dirty="0" spc="-30"/>
              <a:t>0 </a:t>
            </a:r>
            <a:r>
              <a:rPr dirty="0"/>
              <a:t>to </a:t>
            </a:r>
            <a:r>
              <a:rPr dirty="0" sz="1900" spc="-35" i="1">
                <a:latin typeface="Arial"/>
                <a:cs typeface="Arial"/>
              </a:rPr>
              <a:t>n-</a:t>
            </a:r>
            <a:r>
              <a:rPr dirty="0" spc="-35"/>
              <a:t>1</a:t>
            </a:r>
            <a:r>
              <a:rPr dirty="0" spc="-70"/>
              <a:t> </a:t>
            </a:r>
            <a:r>
              <a:rPr dirty="0" b="1">
                <a:latin typeface="Arial"/>
                <a:cs typeface="Arial"/>
              </a:rPr>
              <a:t>do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3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spc="-5"/>
              <a:t>is an opening grouping </a:t>
            </a:r>
            <a:r>
              <a:rPr dirty="0" spc="-10"/>
              <a:t>symbol</a:t>
            </a:r>
            <a:r>
              <a:rPr dirty="0" spc="80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1475740">
              <a:lnSpc>
                <a:spcPts val="2125"/>
              </a:lnSpc>
            </a:pPr>
            <a:r>
              <a:rPr dirty="0" sz="1900" spc="-20" i="1">
                <a:latin typeface="Arial"/>
                <a:cs typeface="Arial"/>
              </a:rPr>
              <a:t>S</a:t>
            </a:r>
            <a:r>
              <a:rPr dirty="0" spc="-20"/>
              <a:t>.push(</a:t>
            </a:r>
            <a:r>
              <a:rPr dirty="0" sz="1900" spc="-20" i="1">
                <a:latin typeface="Arial"/>
                <a:cs typeface="Arial"/>
              </a:rPr>
              <a:t>X</a:t>
            </a:r>
            <a:r>
              <a:rPr dirty="0" spc="-20"/>
              <a:t>[</a:t>
            </a:r>
            <a:r>
              <a:rPr dirty="0" sz="1900" spc="-20" i="1">
                <a:latin typeface="Arial"/>
                <a:cs typeface="Arial"/>
              </a:rPr>
              <a:t>i</a:t>
            </a:r>
            <a:r>
              <a:rPr dirty="0" spc="-20"/>
              <a:t>])</a:t>
            </a:r>
            <a:endParaRPr sz="1900">
              <a:latin typeface="Arial"/>
              <a:cs typeface="Arial"/>
            </a:endParaRPr>
          </a:p>
          <a:p>
            <a:pPr marL="1475740" marR="1421130" indent="-915035">
              <a:lnSpc>
                <a:spcPts val="2140"/>
              </a:lnSpc>
              <a:spcBef>
                <a:spcPts val="110"/>
              </a:spcBef>
            </a:pPr>
            <a:r>
              <a:rPr dirty="0" spc="-5" b="1">
                <a:latin typeface="Arial"/>
                <a:cs typeface="Arial"/>
              </a:rPr>
              <a:t>else </a:t>
            </a: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spc="-5"/>
              <a:t>is a closing grouping </a:t>
            </a:r>
            <a:r>
              <a:rPr dirty="0" spc="-10"/>
              <a:t>symbol </a:t>
            </a:r>
            <a:r>
              <a:rPr dirty="0" b="1">
                <a:latin typeface="Arial"/>
                <a:cs typeface="Arial"/>
              </a:rPr>
              <a:t>then  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90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2390140">
              <a:lnSpc>
                <a:spcPts val="1989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{nothing </a:t>
            </a:r>
            <a:r>
              <a:rPr dirty="0">
                <a:solidFill>
                  <a:srgbClr val="0000FF"/>
                </a:solidFill>
              </a:rPr>
              <a:t>to match</a:t>
            </a:r>
            <a:r>
              <a:rPr dirty="0" spc="-3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with}</a:t>
            </a:r>
          </a:p>
          <a:p>
            <a:pPr marL="2390140" marR="379730" indent="-914400">
              <a:lnSpc>
                <a:spcPts val="2140"/>
              </a:lnSpc>
              <a:spcBef>
                <a:spcPts val="120"/>
              </a:spcBef>
            </a:pP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dirty="0" sz="1900" spc="-15" i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pc="-15">
                <a:solidFill>
                  <a:srgbClr val="FF0000"/>
                </a:solidFill>
              </a:rPr>
              <a:t>.pop() </a:t>
            </a:r>
            <a:r>
              <a:rPr dirty="0" spc="-5">
                <a:solidFill>
                  <a:srgbClr val="FF0000"/>
                </a:solidFill>
              </a:rPr>
              <a:t>does not </a:t>
            </a:r>
            <a:r>
              <a:rPr dirty="0">
                <a:solidFill>
                  <a:srgbClr val="FF0000"/>
                </a:solidFill>
              </a:rPr>
              <a:t>match the </a:t>
            </a:r>
            <a:r>
              <a:rPr dirty="0" spc="-10">
                <a:solidFill>
                  <a:srgbClr val="FF0000"/>
                </a:solidFill>
              </a:rPr>
              <a:t>type </a:t>
            </a:r>
            <a:r>
              <a:rPr dirty="0">
                <a:solidFill>
                  <a:srgbClr val="FF0000"/>
                </a:solidFill>
              </a:rPr>
              <a:t>of 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pc="-30">
                <a:solidFill>
                  <a:srgbClr val="FF0000"/>
                </a:solidFill>
              </a:rPr>
              <a:t>[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pc="-30">
                <a:solidFill>
                  <a:srgbClr val="FF0000"/>
                </a:solidFill>
              </a:rPr>
              <a:t>]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then  </a:t>
            </a:r>
            <a:r>
              <a:rPr dirty="0" spc="-5" b="1">
                <a:solidFill>
                  <a:srgbClr val="FF0000"/>
                </a:solidFill>
                <a:latin typeface="Arial"/>
                <a:cs typeface="Arial"/>
              </a:rPr>
              <a:t>return false </a:t>
            </a:r>
            <a:r>
              <a:rPr dirty="0" spc="-10">
                <a:solidFill>
                  <a:srgbClr val="FF0000"/>
                </a:solidFill>
              </a:rPr>
              <a:t>{wrong</a:t>
            </a:r>
            <a:r>
              <a:rPr dirty="0" spc="5">
                <a:solidFill>
                  <a:srgbClr val="FF0000"/>
                </a:solidFill>
              </a:rPr>
              <a:t> </a:t>
            </a:r>
            <a:r>
              <a:rPr dirty="0" spc="-10">
                <a:solidFill>
                  <a:srgbClr val="FF0000"/>
                </a:solidFill>
              </a:rPr>
              <a:t>type}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85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20"/>
              </a:lnSpc>
            </a:pPr>
            <a:r>
              <a:rPr dirty="0" spc="-5" b="1">
                <a:latin typeface="Arial"/>
                <a:cs typeface="Arial"/>
              </a:rPr>
              <a:t>return true </a:t>
            </a:r>
            <a:r>
              <a:rPr dirty="0" spc="-5">
                <a:solidFill>
                  <a:srgbClr val="0000FF"/>
                </a:solidFill>
              </a:rPr>
              <a:t>{every </a:t>
            </a:r>
            <a:r>
              <a:rPr dirty="0" spc="-10">
                <a:solidFill>
                  <a:srgbClr val="0000FF"/>
                </a:solidFill>
              </a:rPr>
              <a:t>symbol</a:t>
            </a:r>
            <a:r>
              <a:rPr dirty="0" spc="3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  <a:p>
            <a:pPr marL="12700">
              <a:lnSpc>
                <a:spcPts val="2130"/>
              </a:lnSpc>
            </a:pPr>
            <a:r>
              <a:rPr dirty="0" spc="-5" b="1">
                <a:latin typeface="Arial"/>
                <a:cs typeface="Arial"/>
              </a:rPr>
              <a:t>else</a:t>
            </a:r>
          </a:p>
          <a:p>
            <a:pPr marL="561340">
              <a:lnSpc>
                <a:spcPts val="2140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{some </a:t>
            </a:r>
            <a:r>
              <a:rPr dirty="0" spc="-10">
                <a:solidFill>
                  <a:srgbClr val="0000FF"/>
                </a:solidFill>
              </a:rPr>
              <a:t>symbols </a:t>
            </a:r>
            <a:r>
              <a:rPr dirty="0" spc="-15">
                <a:solidFill>
                  <a:srgbClr val="0000FF"/>
                </a:solidFill>
              </a:rPr>
              <a:t>were </a:t>
            </a:r>
            <a:r>
              <a:rPr dirty="0" spc="-5">
                <a:solidFill>
                  <a:srgbClr val="0000FF"/>
                </a:solidFill>
              </a:rPr>
              <a:t>never</a:t>
            </a:r>
            <a:r>
              <a:rPr dirty="0" spc="14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</p:txBody>
      </p:sp>
      <p:sp>
        <p:nvSpPr>
          <p:cNvPr id="4" name="object 4"/>
          <p:cNvSpPr/>
          <p:nvPr/>
        </p:nvSpPr>
        <p:spPr>
          <a:xfrm>
            <a:off x="45719" y="370331"/>
            <a:ext cx="8851392" cy="83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217154" y="1478407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[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(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25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54694" y="5631484"/>
            <a:ext cx="127635" cy="194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0D0D0D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38013" y="1307338"/>
            <a:ext cx="2366010" cy="3759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709420" algn="l"/>
              </a:tabLst>
            </a:pPr>
            <a:r>
              <a:rPr dirty="0"/>
              <a:t>(</a:t>
            </a:r>
            <a:r>
              <a:rPr dirty="0" spc="-10"/>
              <a:t>6</a:t>
            </a:r>
            <a:r>
              <a:rPr dirty="0"/>
              <a:t>+[</a:t>
            </a:r>
            <a:r>
              <a:rPr dirty="0" spc="-10"/>
              <a:t>8</a:t>
            </a:r>
            <a:r>
              <a:rPr dirty="0"/>
              <a:t>+</a:t>
            </a:r>
            <a:r>
              <a:rPr dirty="0" spc="-10"/>
              <a:t>2</a:t>
            </a:r>
            <a:r>
              <a:rPr dirty="0">
                <a:solidFill>
                  <a:srgbClr val="FF0000"/>
                </a:solidFill>
              </a:rPr>
              <a:t>)</a:t>
            </a:r>
            <a:r>
              <a:rPr dirty="0" spc="-5"/>
              <a:t>*</a:t>
            </a:r>
            <a:r>
              <a:rPr dirty="0" spc="-5"/>
              <a:t>1</a:t>
            </a:r>
            <a:r>
              <a:rPr dirty="0"/>
              <a:t>)	</a:t>
            </a:r>
            <a:r>
              <a:rPr dirty="0" spc="-5">
                <a:solidFill>
                  <a:srgbClr val="FF0000"/>
                </a:solidFill>
              </a:rPr>
              <a:t>false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6972" y="1572514"/>
            <a:ext cx="3021965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Algorithm </a:t>
            </a:r>
            <a:r>
              <a:rPr dirty="0" sz="1800" spc="-15">
                <a:latin typeface="Arial"/>
                <a:cs typeface="Arial"/>
              </a:rPr>
              <a:t>ParenMatch(</a:t>
            </a:r>
            <a:r>
              <a:rPr dirty="0" sz="1900" spc="-15" i="1">
                <a:latin typeface="Arial"/>
                <a:cs typeface="Arial"/>
              </a:rPr>
              <a:t>X,</a:t>
            </a:r>
            <a:r>
              <a:rPr dirty="0" sz="1900" i="1">
                <a:latin typeface="Arial"/>
                <a:cs typeface="Arial"/>
              </a:rPr>
              <a:t> </a:t>
            </a:r>
            <a:r>
              <a:rPr dirty="0" sz="1900" spc="-25" i="1">
                <a:latin typeface="Arial"/>
                <a:cs typeface="Arial"/>
              </a:rPr>
              <a:t>n</a:t>
            </a:r>
            <a:r>
              <a:rPr dirty="0" sz="1800" spc="-25">
                <a:latin typeface="Arial"/>
                <a:cs typeface="Arial"/>
              </a:rPr>
              <a:t>):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55"/>
              </a:lnSpc>
            </a:pPr>
            <a:r>
              <a:rPr dirty="0" sz="1900" spc="-45" b="1" i="1">
                <a:solidFill>
                  <a:srgbClr val="0000FF"/>
                </a:solidFill>
                <a:latin typeface="Arial"/>
                <a:cs typeface="Arial"/>
              </a:rPr>
              <a:t>Input: </a:t>
            </a:r>
            <a:r>
              <a:rPr dirty="0" spc="-5"/>
              <a:t>An array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of </a:t>
            </a:r>
            <a:r>
              <a:rPr dirty="0" sz="1900" spc="-60" i="1">
                <a:latin typeface="Arial"/>
                <a:cs typeface="Arial"/>
              </a:rPr>
              <a:t>n </a:t>
            </a:r>
            <a:r>
              <a:rPr dirty="0" spc="-5"/>
              <a:t>tokens, each </a:t>
            </a:r>
            <a:r>
              <a:rPr dirty="0"/>
              <a:t>of </a:t>
            </a:r>
            <a:r>
              <a:rPr dirty="0" spc="-10"/>
              <a:t>which </a:t>
            </a:r>
            <a:r>
              <a:rPr dirty="0" spc="-5"/>
              <a:t>is either a</a:t>
            </a:r>
            <a:r>
              <a:rPr dirty="0" spc="145"/>
              <a:t> </a:t>
            </a:r>
            <a:r>
              <a:rPr dirty="0" spc="-5"/>
              <a:t>grouping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1875"/>
              </a:lnSpc>
            </a:pPr>
            <a:r>
              <a:rPr dirty="0" spc="-10"/>
              <a:t>symbol, </a:t>
            </a:r>
            <a:r>
              <a:rPr dirty="0"/>
              <a:t>a </a:t>
            </a:r>
            <a:r>
              <a:rPr dirty="0" spc="-5"/>
              <a:t>variable, an arithmetic </a:t>
            </a:r>
            <a:r>
              <a:rPr dirty="0" spc="-15"/>
              <a:t>operator, </a:t>
            </a:r>
            <a:r>
              <a:rPr dirty="0" spc="-5"/>
              <a:t>or </a:t>
            </a:r>
            <a:r>
              <a:rPr dirty="0"/>
              <a:t>a</a:t>
            </a:r>
            <a:r>
              <a:rPr dirty="0" spc="85"/>
              <a:t> </a:t>
            </a:r>
            <a:r>
              <a:rPr dirty="0" spc="-10"/>
              <a:t>number</a:t>
            </a:r>
          </a:p>
          <a:p>
            <a:pPr marL="12700" marR="217170">
              <a:lnSpc>
                <a:spcPts val="2120"/>
              </a:lnSpc>
              <a:spcBef>
                <a:spcPts val="140"/>
              </a:spcBef>
            </a:pPr>
            <a:r>
              <a:rPr dirty="0" sz="1900" spc="-55" b="1" i="1">
                <a:solidFill>
                  <a:srgbClr val="0000FF"/>
                </a:solidFill>
                <a:latin typeface="Arial"/>
                <a:cs typeface="Arial"/>
              </a:rPr>
              <a:t>Output: </a:t>
            </a:r>
            <a:r>
              <a:rPr dirty="0" spc="-5" b="1">
                <a:latin typeface="Arial"/>
                <a:cs typeface="Arial"/>
              </a:rPr>
              <a:t>true </a:t>
            </a:r>
            <a:r>
              <a:rPr dirty="0"/>
              <a:t>if </a:t>
            </a:r>
            <a:r>
              <a:rPr dirty="0" spc="-5"/>
              <a:t>and only </a:t>
            </a:r>
            <a:r>
              <a:rPr dirty="0"/>
              <a:t>if </a:t>
            </a:r>
            <a:r>
              <a:rPr dirty="0" spc="-5"/>
              <a:t>all </a:t>
            </a:r>
            <a:r>
              <a:rPr dirty="0"/>
              <a:t>the </a:t>
            </a:r>
            <a:r>
              <a:rPr dirty="0" spc="-5"/>
              <a:t>grouping </a:t>
            </a:r>
            <a:r>
              <a:rPr dirty="0" spc="-10"/>
              <a:t>symbols </a:t>
            </a:r>
            <a:r>
              <a:rPr dirty="0" spc="-5"/>
              <a:t>in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match  </a:t>
            </a:r>
            <a:r>
              <a:rPr dirty="0" spc="-5"/>
              <a:t>Let </a:t>
            </a:r>
            <a:r>
              <a:rPr dirty="0" sz="1900" spc="-70" i="1">
                <a:latin typeface="Arial"/>
                <a:cs typeface="Arial"/>
              </a:rPr>
              <a:t>S </a:t>
            </a:r>
            <a:r>
              <a:rPr dirty="0" spc="-5"/>
              <a:t>be an empty</a:t>
            </a:r>
            <a:r>
              <a:rPr dirty="0" spc="-15"/>
              <a:t> </a:t>
            </a:r>
            <a:r>
              <a:rPr dirty="0"/>
              <a:t>stack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10"/>
              </a:lnSpc>
            </a:pPr>
            <a:r>
              <a:rPr dirty="0" spc="-5" b="1">
                <a:latin typeface="Arial"/>
                <a:cs typeface="Arial"/>
              </a:rPr>
              <a:t>for </a:t>
            </a:r>
            <a:r>
              <a:rPr dirty="0" sz="1900" spc="-30" i="1">
                <a:latin typeface="Arial"/>
                <a:cs typeface="Arial"/>
              </a:rPr>
              <a:t>i=</a:t>
            </a:r>
            <a:r>
              <a:rPr dirty="0" spc="-30"/>
              <a:t>0 </a:t>
            </a:r>
            <a:r>
              <a:rPr dirty="0"/>
              <a:t>to </a:t>
            </a:r>
            <a:r>
              <a:rPr dirty="0" sz="1900" spc="-35" i="1">
                <a:latin typeface="Arial"/>
                <a:cs typeface="Arial"/>
              </a:rPr>
              <a:t>n-</a:t>
            </a:r>
            <a:r>
              <a:rPr dirty="0" spc="-35"/>
              <a:t>1</a:t>
            </a:r>
            <a:r>
              <a:rPr dirty="0" spc="-70"/>
              <a:t> </a:t>
            </a:r>
            <a:r>
              <a:rPr dirty="0" b="1">
                <a:latin typeface="Arial"/>
                <a:cs typeface="Arial"/>
              </a:rPr>
              <a:t>do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3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spc="-5"/>
              <a:t>is an opening grouping </a:t>
            </a:r>
            <a:r>
              <a:rPr dirty="0" spc="-10"/>
              <a:t>symbol</a:t>
            </a:r>
            <a:r>
              <a:rPr dirty="0" spc="80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1475740">
              <a:lnSpc>
                <a:spcPts val="2125"/>
              </a:lnSpc>
            </a:pPr>
            <a:r>
              <a:rPr dirty="0" sz="1900" spc="-20" i="1">
                <a:latin typeface="Arial"/>
                <a:cs typeface="Arial"/>
              </a:rPr>
              <a:t>S</a:t>
            </a:r>
            <a:r>
              <a:rPr dirty="0" spc="-20"/>
              <a:t>.push(</a:t>
            </a:r>
            <a:r>
              <a:rPr dirty="0" sz="1900" spc="-20" i="1">
                <a:latin typeface="Arial"/>
                <a:cs typeface="Arial"/>
              </a:rPr>
              <a:t>X</a:t>
            </a:r>
            <a:r>
              <a:rPr dirty="0" spc="-20"/>
              <a:t>[</a:t>
            </a:r>
            <a:r>
              <a:rPr dirty="0" sz="1900" spc="-20" i="1">
                <a:latin typeface="Arial"/>
                <a:cs typeface="Arial"/>
              </a:rPr>
              <a:t>i</a:t>
            </a:r>
            <a:r>
              <a:rPr dirty="0" spc="-20"/>
              <a:t>])</a:t>
            </a:r>
            <a:endParaRPr sz="1900">
              <a:latin typeface="Arial"/>
              <a:cs typeface="Arial"/>
            </a:endParaRPr>
          </a:p>
          <a:p>
            <a:pPr marL="1475740" marR="1421130" indent="-915035">
              <a:lnSpc>
                <a:spcPts val="2140"/>
              </a:lnSpc>
              <a:spcBef>
                <a:spcPts val="110"/>
              </a:spcBef>
            </a:pPr>
            <a:r>
              <a:rPr dirty="0" spc="-5" b="1">
                <a:latin typeface="Arial"/>
                <a:cs typeface="Arial"/>
              </a:rPr>
              <a:t>else </a:t>
            </a: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spc="-5"/>
              <a:t>is a closing grouping </a:t>
            </a:r>
            <a:r>
              <a:rPr dirty="0" spc="-10"/>
              <a:t>symbol </a:t>
            </a:r>
            <a:r>
              <a:rPr dirty="0" b="1">
                <a:latin typeface="Arial"/>
                <a:cs typeface="Arial"/>
              </a:rPr>
              <a:t>then  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90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2390140">
              <a:lnSpc>
                <a:spcPts val="1989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{nothing </a:t>
            </a:r>
            <a:r>
              <a:rPr dirty="0">
                <a:solidFill>
                  <a:srgbClr val="0000FF"/>
                </a:solidFill>
              </a:rPr>
              <a:t>to match</a:t>
            </a:r>
            <a:r>
              <a:rPr dirty="0" spc="-3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with}</a:t>
            </a:r>
          </a:p>
          <a:p>
            <a:pPr marL="2390140" marR="379730" indent="-914400">
              <a:lnSpc>
                <a:spcPts val="2140"/>
              </a:lnSpc>
              <a:spcBef>
                <a:spcPts val="120"/>
              </a:spcBef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5" i="1">
                <a:latin typeface="Arial"/>
                <a:cs typeface="Arial"/>
              </a:rPr>
              <a:t>S</a:t>
            </a:r>
            <a:r>
              <a:rPr dirty="0" spc="-15"/>
              <a:t>.pop() </a:t>
            </a:r>
            <a:r>
              <a:rPr dirty="0" spc="-5"/>
              <a:t>does not </a:t>
            </a:r>
            <a:r>
              <a:rPr dirty="0"/>
              <a:t>match the </a:t>
            </a:r>
            <a:r>
              <a:rPr dirty="0" spc="-10"/>
              <a:t>type </a:t>
            </a:r>
            <a:r>
              <a:rPr dirty="0"/>
              <a:t>of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b="1">
                <a:latin typeface="Arial"/>
                <a:cs typeface="Arial"/>
              </a:rPr>
              <a:t>then  </a:t>
            </a: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10">
                <a:solidFill>
                  <a:srgbClr val="0000FF"/>
                </a:solidFill>
              </a:rPr>
              <a:t>{wrong</a:t>
            </a:r>
            <a:r>
              <a:rPr dirty="0" spc="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type}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85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20"/>
              </a:lnSpc>
            </a:pPr>
            <a:r>
              <a:rPr dirty="0" spc="-5" b="1">
                <a:latin typeface="Arial"/>
                <a:cs typeface="Arial"/>
              </a:rPr>
              <a:t>return true </a:t>
            </a:r>
            <a:r>
              <a:rPr dirty="0" spc="-5">
                <a:solidFill>
                  <a:srgbClr val="0000FF"/>
                </a:solidFill>
              </a:rPr>
              <a:t>{every </a:t>
            </a:r>
            <a:r>
              <a:rPr dirty="0" spc="-10">
                <a:solidFill>
                  <a:srgbClr val="0000FF"/>
                </a:solidFill>
              </a:rPr>
              <a:t>symbol</a:t>
            </a:r>
            <a:r>
              <a:rPr dirty="0" spc="3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  <a:p>
            <a:pPr marL="12700">
              <a:lnSpc>
                <a:spcPts val="2130"/>
              </a:lnSpc>
            </a:pPr>
            <a:r>
              <a:rPr dirty="0" spc="-5" b="1">
                <a:latin typeface="Arial"/>
                <a:cs typeface="Arial"/>
              </a:rPr>
              <a:t>else</a:t>
            </a:r>
          </a:p>
          <a:p>
            <a:pPr marL="561340">
              <a:lnSpc>
                <a:spcPts val="2140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{some </a:t>
            </a:r>
            <a:r>
              <a:rPr dirty="0" spc="-10">
                <a:solidFill>
                  <a:srgbClr val="0000FF"/>
                </a:solidFill>
              </a:rPr>
              <a:t>symbols </a:t>
            </a:r>
            <a:r>
              <a:rPr dirty="0" spc="-15">
                <a:solidFill>
                  <a:srgbClr val="0000FF"/>
                </a:solidFill>
              </a:rPr>
              <a:t>were </a:t>
            </a:r>
            <a:r>
              <a:rPr dirty="0" spc="-5">
                <a:solidFill>
                  <a:srgbClr val="0000FF"/>
                </a:solidFill>
              </a:rPr>
              <a:t>never</a:t>
            </a:r>
            <a:r>
              <a:rPr dirty="0" spc="14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</p:txBody>
      </p:sp>
      <p:sp>
        <p:nvSpPr>
          <p:cNvPr id="4" name="object 4"/>
          <p:cNvSpPr/>
          <p:nvPr/>
        </p:nvSpPr>
        <p:spPr>
          <a:xfrm>
            <a:off x="45719" y="370331"/>
            <a:ext cx="8851392" cy="83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217154" y="1478407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25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54694" y="5631484"/>
            <a:ext cx="127635" cy="194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0D0D0D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229735">
              <a:lnSpc>
                <a:spcPct val="100000"/>
              </a:lnSpc>
            </a:pPr>
            <a:r>
              <a:rPr dirty="0" spc="-5"/>
              <a:t>(6+[8+2]*1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6972" y="1572514"/>
            <a:ext cx="3021965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Algorithm </a:t>
            </a:r>
            <a:r>
              <a:rPr dirty="0" sz="1800" spc="-15">
                <a:latin typeface="Arial"/>
                <a:cs typeface="Arial"/>
              </a:rPr>
              <a:t>ParenMatch(</a:t>
            </a:r>
            <a:r>
              <a:rPr dirty="0" sz="1900" spc="-15" i="1">
                <a:latin typeface="Arial"/>
                <a:cs typeface="Arial"/>
              </a:rPr>
              <a:t>X,</a:t>
            </a:r>
            <a:r>
              <a:rPr dirty="0" sz="1900" i="1">
                <a:latin typeface="Arial"/>
                <a:cs typeface="Arial"/>
              </a:rPr>
              <a:t> </a:t>
            </a:r>
            <a:r>
              <a:rPr dirty="0" sz="1900" spc="-25" i="1">
                <a:latin typeface="Arial"/>
                <a:cs typeface="Arial"/>
              </a:rPr>
              <a:t>n</a:t>
            </a:r>
            <a:r>
              <a:rPr dirty="0" sz="1800" spc="-25">
                <a:latin typeface="Arial"/>
                <a:cs typeface="Arial"/>
              </a:rPr>
              <a:t>):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55"/>
              </a:lnSpc>
            </a:pPr>
            <a:r>
              <a:rPr dirty="0" sz="1900" spc="-45" b="1" i="1">
                <a:solidFill>
                  <a:srgbClr val="0000FF"/>
                </a:solidFill>
                <a:latin typeface="Arial"/>
                <a:cs typeface="Arial"/>
              </a:rPr>
              <a:t>Input: </a:t>
            </a:r>
            <a:r>
              <a:rPr dirty="0" spc="-5"/>
              <a:t>An array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of </a:t>
            </a:r>
            <a:r>
              <a:rPr dirty="0" sz="1900" spc="-60" i="1">
                <a:latin typeface="Arial"/>
                <a:cs typeface="Arial"/>
              </a:rPr>
              <a:t>n </a:t>
            </a:r>
            <a:r>
              <a:rPr dirty="0" spc="-5"/>
              <a:t>tokens, each </a:t>
            </a:r>
            <a:r>
              <a:rPr dirty="0"/>
              <a:t>of </a:t>
            </a:r>
            <a:r>
              <a:rPr dirty="0" spc="-10"/>
              <a:t>which </a:t>
            </a:r>
            <a:r>
              <a:rPr dirty="0" spc="-5"/>
              <a:t>is either a</a:t>
            </a:r>
            <a:r>
              <a:rPr dirty="0" spc="145"/>
              <a:t> </a:t>
            </a:r>
            <a:r>
              <a:rPr dirty="0" spc="-5"/>
              <a:t>grouping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1875"/>
              </a:lnSpc>
            </a:pPr>
            <a:r>
              <a:rPr dirty="0" spc="-10"/>
              <a:t>symbol, </a:t>
            </a:r>
            <a:r>
              <a:rPr dirty="0"/>
              <a:t>a </a:t>
            </a:r>
            <a:r>
              <a:rPr dirty="0" spc="-5"/>
              <a:t>variable, an arithmetic </a:t>
            </a:r>
            <a:r>
              <a:rPr dirty="0" spc="-15"/>
              <a:t>operator, </a:t>
            </a:r>
            <a:r>
              <a:rPr dirty="0" spc="-5"/>
              <a:t>or </a:t>
            </a:r>
            <a:r>
              <a:rPr dirty="0"/>
              <a:t>a</a:t>
            </a:r>
            <a:r>
              <a:rPr dirty="0" spc="85"/>
              <a:t> </a:t>
            </a:r>
            <a:r>
              <a:rPr dirty="0" spc="-10"/>
              <a:t>number</a:t>
            </a:r>
          </a:p>
          <a:p>
            <a:pPr marL="12700" marR="217170">
              <a:lnSpc>
                <a:spcPts val="2120"/>
              </a:lnSpc>
              <a:spcBef>
                <a:spcPts val="140"/>
              </a:spcBef>
            </a:pPr>
            <a:r>
              <a:rPr dirty="0" sz="1900" spc="-55" b="1" i="1">
                <a:solidFill>
                  <a:srgbClr val="0000FF"/>
                </a:solidFill>
                <a:latin typeface="Arial"/>
                <a:cs typeface="Arial"/>
              </a:rPr>
              <a:t>Output: </a:t>
            </a:r>
            <a:r>
              <a:rPr dirty="0" spc="-5" b="1">
                <a:latin typeface="Arial"/>
                <a:cs typeface="Arial"/>
              </a:rPr>
              <a:t>true </a:t>
            </a:r>
            <a:r>
              <a:rPr dirty="0"/>
              <a:t>if </a:t>
            </a:r>
            <a:r>
              <a:rPr dirty="0" spc="-5"/>
              <a:t>and only </a:t>
            </a:r>
            <a:r>
              <a:rPr dirty="0"/>
              <a:t>if </a:t>
            </a:r>
            <a:r>
              <a:rPr dirty="0" spc="-5"/>
              <a:t>all </a:t>
            </a:r>
            <a:r>
              <a:rPr dirty="0"/>
              <a:t>the </a:t>
            </a:r>
            <a:r>
              <a:rPr dirty="0" spc="-5"/>
              <a:t>grouping </a:t>
            </a:r>
            <a:r>
              <a:rPr dirty="0" spc="-10"/>
              <a:t>symbols </a:t>
            </a:r>
            <a:r>
              <a:rPr dirty="0" spc="-5"/>
              <a:t>in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match  </a:t>
            </a:r>
            <a:r>
              <a:rPr dirty="0" spc="-5"/>
              <a:t>Let </a:t>
            </a:r>
            <a:r>
              <a:rPr dirty="0" sz="1900" spc="-70" i="1">
                <a:latin typeface="Arial"/>
                <a:cs typeface="Arial"/>
              </a:rPr>
              <a:t>S </a:t>
            </a:r>
            <a:r>
              <a:rPr dirty="0" spc="-5"/>
              <a:t>be an empty</a:t>
            </a:r>
            <a:r>
              <a:rPr dirty="0" spc="-15"/>
              <a:t> </a:t>
            </a:r>
            <a:r>
              <a:rPr dirty="0"/>
              <a:t>stack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10"/>
              </a:lnSpc>
            </a:pPr>
            <a:r>
              <a:rPr dirty="0" spc="-5" b="1">
                <a:latin typeface="Arial"/>
                <a:cs typeface="Arial"/>
              </a:rPr>
              <a:t>for </a:t>
            </a:r>
            <a:r>
              <a:rPr dirty="0" sz="1900" spc="-30" i="1">
                <a:latin typeface="Arial"/>
                <a:cs typeface="Arial"/>
              </a:rPr>
              <a:t>i=</a:t>
            </a:r>
            <a:r>
              <a:rPr dirty="0" spc="-30"/>
              <a:t>0 </a:t>
            </a:r>
            <a:r>
              <a:rPr dirty="0"/>
              <a:t>to </a:t>
            </a:r>
            <a:r>
              <a:rPr dirty="0" sz="1900" spc="-35" i="1">
                <a:latin typeface="Arial"/>
                <a:cs typeface="Arial"/>
              </a:rPr>
              <a:t>n-</a:t>
            </a:r>
            <a:r>
              <a:rPr dirty="0" spc="-35"/>
              <a:t>1</a:t>
            </a:r>
            <a:r>
              <a:rPr dirty="0" spc="-70"/>
              <a:t> </a:t>
            </a:r>
            <a:r>
              <a:rPr dirty="0" b="1">
                <a:latin typeface="Arial"/>
                <a:cs typeface="Arial"/>
              </a:rPr>
              <a:t>do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30"/>
              </a:lnSpc>
            </a:pP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pc="-30">
                <a:solidFill>
                  <a:srgbClr val="FF0000"/>
                </a:solidFill>
              </a:rPr>
              <a:t>[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pc="-30">
                <a:solidFill>
                  <a:srgbClr val="FF0000"/>
                </a:solidFill>
              </a:rPr>
              <a:t>] </a:t>
            </a:r>
            <a:r>
              <a:rPr dirty="0" spc="-5">
                <a:solidFill>
                  <a:srgbClr val="FF0000"/>
                </a:solidFill>
              </a:rPr>
              <a:t>is an opening grouping </a:t>
            </a:r>
            <a:r>
              <a:rPr dirty="0" spc="-10">
                <a:solidFill>
                  <a:srgbClr val="FF0000"/>
                </a:solidFill>
              </a:rPr>
              <a:t>symbol</a:t>
            </a:r>
            <a:r>
              <a:rPr dirty="0" spc="80">
                <a:solidFill>
                  <a:srgbClr val="FF0000"/>
                </a:solidFill>
              </a:rPr>
              <a:t>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1475740">
              <a:lnSpc>
                <a:spcPts val="2125"/>
              </a:lnSpc>
            </a:pPr>
            <a:r>
              <a:rPr dirty="0" sz="1900" spc="-20" i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pc="-20">
                <a:solidFill>
                  <a:srgbClr val="FF0000"/>
                </a:solidFill>
              </a:rPr>
              <a:t>.push(</a:t>
            </a:r>
            <a:r>
              <a:rPr dirty="0" sz="1900" spc="-20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pc="-20">
                <a:solidFill>
                  <a:srgbClr val="FF0000"/>
                </a:solidFill>
              </a:rPr>
              <a:t>[</a:t>
            </a:r>
            <a:r>
              <a:rPr dirty="0" sz="1900" spc="-20" i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pc="-20">
                <a:solidFill>
                  <a:srgbClr val="FF0000"/>
                </a:solidFill>
              </a:rPr>
              <a:t>])</a:t>
            </a:r>
            <a:endParaRPr sz="1900">
              <a:latin typeface="Arial"/>
              <a:cs typeface="Arial"/>
            </a:endParaRPr>
          </a:p>
          <a:p>
            <a:pPr marL="1475740" marR="1421130" indent="-915035">
              <a:lnSpc>
                <a:spcPts val="2140"/>
              </a:lnSpc>
              <a:spcBef>
                <a:spcPts val="110"/>
              </a:spcBef>
            </a:pPr>
            <a:r>
              <a:rPr dirty="0" spc="-5" b="1">
                <a:latin typeface="Arial"/>
                <a:cs typeface="Arial"/>
              </a:rPr>
              <a:t>else </a:t>
            </a: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spc="-5"/>
              <a:t>is a closing grouping </a:t>
            </a:r>
            <a:r>
              <a:rPr dirty="0" spc="-10"/>
              <a:t>symbol </a:t>
            </a:r>
            <a:r>
              <a:rPr dirty="0" b="1">
                <a:latin typeface="Arial"/>
                <a:cs typeface="Arial"/>
              </a:rPr>
              <a:t>then  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90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2390140">
              <a:lnSpc>
                <a:spcPts val="1989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{nothing </a:t>
            </a:r>
            <a:r>
              <a:rPr dirty="0">
                <a:solidFill>
                  <a:srgbClr val="0000FF"/>
                </a:solidFill>
              </a:rPr>
              <a:t>to match</a:t>
            </a:r>
            <a:r>
              <a:rPr dirty="0" spc="-3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with}</a:t>
            </a:r>
          </a:p>
          <a:p>
            <a:pPr marL="2390140" marR="379730" indent="-914400">
              <a:lnSpc>
                <a:spcPts val="2140"/>
              </a:lnSpc>
              <a:spcBef>
                <a:spcPts val="120"/>
              </a:spcBef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5" i="1">
                <a:latin typeface="Arial"/>
                <a:cs typeface="Arial"/>
              </a:rPr>
              <a:t>S</a:t>
            </a:r>
            <a:r>
              <a:rPr dirty="0" spc="-15"/>
              <a:t>.pop() </a:t>
            </a:r>
            <a:r>
              <a:rPr dirty="0" spc="-5"/>
              <a:t>does not </a:t>
            </a:r>
            <a:r>
              <a:rPr dirty="0"/>
              <a:t>match the </a:t>
            </a:r>
            <a:r>
              <a:rPr dirty="0" spc="-10"/>
              <a:t>type </a:t>
            </a:r>
            <a:r>
              <a:rPr dirty="0"/>
              <a:t>of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b="1">
                <a:latin typeface="Arial"/>
                <a:cs typeface="Arial"/>
              </a:rPr>
              <a:t>then  </a:t>
            </a: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10">
                <a:solidFill>
                  <a:srgbClr val="0000FF"/>
                </a:solidFill>
              </a:rPr>
              <a:t>{wrong</a:t>
            </a:r>
            <a:r>
              <a:rPr dirty="0" spc="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type}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85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20"/>
              </a:lnSpc>
            </a:pPr>
            <a:r>
              <a:rPr dirty="0" spc="-5" b="1">
                <a:latin typeface="Arial"/>
                <a:cs typeface="Arial"/>
              </a:rPr>
              <a:t>return true </a:t>
            </a:r>
            <a:r>
              <a:rPr dirty="0" spc="-5">
                <a:solidFill>
                  <a:srgbClr val="0000FF"/>
                </a:solidFill>
              </a:rPr>
              <a:t>{every </a:t>
            </a:r>
            <a:r>
              <a:rPr dirty="0" spc="-10">
                <a:solidFill>
                  <a:srgbClr val="0000FF"/>
                </a:solidFill>
              </a:rPr>
              <a:t>symbol</a:t>
            </a:r>
            <a:r>
              <a:rPr dirty="0" spc="3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  <a:p>
            <a:pPr marL="12700">
              <a:lnSpc>
                <a:spcPts val="2130"/>
              </a:lnSpc>
            </a:pPr>
            <a:r>
              <a:rPr dirty="0" spc="-5" b="1">
                <a:latin typeface="Arial"/>
                <a:cs typeface="Arial"/>
              </a:rPr>
              <a:t>else</a:t>
            </a:r>
          </a:p>
          <a:p>
            <a:pPr marL="561340">
              <a:lnSpc>
                <a:spcPts val="2140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{some </a:t>
            </a:r>
            <a:r>
              <a:rPr dirty="0" spc="-10">
                <a:solidFill>
                  <a:srgbClr val="0000FF"/>
                </a:solidFill>
              </a:rPr>
              <a:t>symbols </a:t>
            </a:r>
            <a:r>
              <a:rPr dirty="0" spc="-15">
                <a:solidFill>
                  <a:srgbClr val="0000FF"/>
                </a:solidFill>
              </a:rPr>
              <a:t>were </a:t>
            </a:r>
            <a:r>
              <a:rPr dirty="0" spc="-5">
                <a:solidFill>
                  <a:srgbClr val="0000FF"/>
                </a:solidFill>
              </a:rPr>
              <a:t>never</a:t>
            </a:r>
            <a:r>
              <a:rPr dirty="0" spc="14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</p:txBody>
      </p:sp>
      <p:sp>
        <p:nvSpPr>
          <p:cNvPr id="4" name="object 4"/>
          <p:cNvSpPr/>
          <p:nvPr/>
        </p:nvSpPr>
        <p:spPr>
          <a:xfrm>
            <a:off x="45719" y="370331"/>
            <a:ext cx="8851392" cy="83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217154" y="185559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217154" y="222643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17154" y="259727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17154" y="296811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17154" y="333895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17154" y="370979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17154" y="408063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17154" y="445147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217154" y="482231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17154" y="519315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604504" y="1478407"/>
            <a:ext cx="0" cy="4091940"/>
          </a:xfrm>
          <a:custGeom>
            <a:avLst/>
            <a:gdLst/>
            <a:ahLst/>
            <a:cxnLst/>
            <a:rect l="l" t="t" r="r" b="b"/>
            <a:pathLst>
              <a:path w="0" h="4091940">
                <a:moveTo>
                  <a:pt x="0" y="0"/>
                </a:moveTo>
                <a:lnTo>
                  <a:pt x="0" y="40919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223504" y="1478407"/>
            <a:ext cx="0" cy="4091940"/>
          </a:xfrm>
          <a:custGeom>
            <a:avLst/>
            <a:gdLst/>
            <a:ahLst/>
            <a:cxnLst/>
            <a:rect l="l" t="t" r="r" b="b"/>
            <a:pathLst>
              <a:path w="0" h="4091940">
                <a:moveTo>
                  <a:pt x="0" y="0"/>
                </a:moveTo>
                <a:lnTo>
                  <a:pt x="0" y="40919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17154" y="148475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17154" y="556399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366886" y="5234051"/>
            <a:ext cx="1016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(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25</a:t>
            </a:fld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354694" y="5631484"/>
            <a:ext cx="127635" cy="194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0D0D0D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229735">
              <a:lnSpc>
                <a:spcPct val="100000"/>
              </a:lnSpc>
            </a:pPr>
            <a:r>
              <a:rPr dirty="0" spc="-5">
                <a:solidFill>
                  <a:srgbClr val="FF0000"/>
                </a:solidFill>
              </a:rPr>
              <a:t>(</a:t>
            </a:r>
            <a:r>
              <a:rPr dirty="0" spc="-5"/>
              <a:t>6+[8+2]*1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6972" y="1572514"/>
            <a:ext cx="3021965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Algorithm </a:t>
            </a:r>
            <a:r>
              <a:rPr dirty="0" sz="1800" spc="-15">
                <a:latin typeface="Arial"/>
                <a:cs typeface="Arial"/>
              </a:rPr>
              <a:t>ParenMatch(</a:t>
            </a:r>
            <a:r>
              <a:rPr dirty="0" sz="1900" spc="-15" i="1">
                <a:latin typeface="Arial"/>
                <a:cs typeface="Arial"/>
              </a:rPr>
              <a:t>X,</a:t>
            </a:r>
            <a:r>
              <a:rPr dirty="0" sz="1900" i="1">
                <a:latin typeface="Arial"/>
                <a:cs typeface="Arial"/>
              </a:rPr>
              <a:t> </a:t>
            </a:r>
            <a:r>
              <a:rPr dirty="0" sz="1900" spc="-25" i="1">
                <a:latin typeface="Arial"/>
                <a:cs typeface="Arial"/>
              </a:rPr>
              <a:t>n</a:t>
            </a:r>
            <a:r>
              <a:rPr dirty="0" sz="1800" spc="-25">
                <a:latin typeface="Arial"/>
                <a:cs typeface="Arial"/>
              </a:rPr>
              <a:t>):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55"/>
              </a:lnSpc>
            </a:pPr>
            <a:r>
              <a:rPr dirty="0" sz="1900" spc="-45" b="1" i="1">
                <a:solidFill>
                  <a:srgbClr val="0000FF"/>
                </a:solidFill>
                <a:latin typeface="Arial"/>
                <a:cs typeface="Arial"/>
              </a:rPr>
              <a:t>Input: </a:t>
            </a:r>
            <a:r>
              <a:rPr dirty="0" spc="-5"/>
              <a:t>An array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of </a:t>
            </a:r>
            <a:r>
              <a:rPr dirty="0" sz="1900" spc="-60" i="1">
                <a:latin typeface="Arial"/>
                <a:cs typeface="Arial"/>
              </a:rPr>
              <a:t>n </a:t>
            </a:r>
            <a:r>
              <a:rPr dirty="0" spc="-5"/>
              <a:t>tokens, each </a:t>
            </a:r>
            <a:r>
              <a:rPr dirty="0"/>
              <a:t>of </a:t>
            </a:r>
            <a:r>
              <a:rPr dirty="0" spc="-10"/>
              <a:t>which </a:t>
            </a:r>
            <a:r>
              <a:rPr dirty="0" spc="-5"/>
              <a:t>is either a</a:t>
            </a:r>
            <a:r>
              <a:rPr dirty="0" spc="145"/>
              <a:t> </a:t>
            </a:r>
            <a:r>
              <a:rPr dirty="0" spc="-5"/>
              <a:t>grouping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1875"/>
              </a:lnSpc>
            </a:pPr>
            <a:r>
              <a:rPr dirty="0" spc="-10"/>
              <a:t>symbol, </a:t>
            </a:r>
            <a:r>
              <a:rPr dirty="0"/>
              <a:t>a </a:t>
            </a:r>
            <a:r>
              <a:rPr dirty="0" spc="-5"/>
              <a:t>variable, an arithmetic </a:t>
            </a:r>
            <a:r>
              <a:rPr dirty="0" spc="-15"/>
              <a:t>operator, </a:t>
            </a:r>
            <a:r>
              <a:rPr dirty="0" spc="-5"/>
              <a:t>or </a:t>
            </a:r>
            <a:r>
              <a:rPr dirty="0"/>
              <a:t>a</a:t>
            </a:r>
            <a:r>
              <a:rPr dirty="0" spc="85"/>
              <a:t> </a:t>
            </a:r>
            <a:r>
              <a:rPr dirty="0" spc="-10"/>
              <a:t>number</a:t>
            </a:r>
          </a:p>
          <a:p>
            <a:pPr marL="12700" marR="217170">
              <a:lnSpc>
                <a:spcPts val="2120"/>
              </a:lnSpc>
              <a:spcBef>
                <a:spcPts val="140"/>
              </a:spcBef>
            </a:pPr>
            <a:r>
              <a:rPr dirty="0" sz="1900" spc="-55" b="1" i="1">
                <a:solidFill>
                  <a:srgbClr val="0000FF"/>
                </a:solidFill>
                <a:latin typeface="Arial"/>
                <a:cs typeface="Arial"/>
              </a:rPr>
              <a:t>Output: </a:t>
            </a:r>
            <a:r>
              <a:rPr dirty="0" spc="-5" b="1">
                <a:latin typeface="Arial"/>
                <a:cs typeface="Arial"/>
              </a:rPr>
              <a:t>true </a:t>
            </a:r>
            <a:r>
              <a:rPr dirty="0"/>
              <a:t>if </a:t>
            </a:r>
            <a:r>
              <a:rPr dirty="0" spc="-5"/>
              <a:t>and only </a:t>
            </a:r>
            <a:r>
              <a:rPr dirty="0"/>
              <a:t>if </a:t>
            </a:r>
            <a:r>
              <a:rPr dirty="0" spc="-5"/>
              <a:t>all </a:t>
            </a:r>
            <a:r>
              <a:rPr dirty="0"/>
              <a:t>the </a:t>
            </a:r>
            <a:r>
              <a:rPr dirty="0" spc="-5"/>
              <a:t>grouping </a:t>
            </a:r>
            <a:r>
              <a:rPr dirty="0" spc="-10"/>
              <a:t>symbols </a:t>
            </a:r>
            <a:r>
              <a:rPr dirty="0" spc="-5"/>
              <a:t>in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match  </a:t>
            </a:r>
            <a:r>
              <a:rPr dirty="0" spc="-5"/>
              <a:t>Let </a:t>
            </a:r>
            <a:r>
              <a:rPr dirty="0" sz="1900" spc="-70" i="1">
                <a:latin typeface="Arial"/>
                <a:cs typeface="Arial"/>
              </a:rPr>
              <a:t>S </a:t>
            </a:r>
            <a:r>
              <a:rPr dirty="0" spc="-5"/>
              <a:t>be an empty</a:t>
            </a:r>
            <a:r>
              <a:rPr dirty="0" spc="-15"/>
              <a:t> </a:t>
            </a:r>
            <a:r>
              <a:rPr dirty="0"/>
              <a:t>stack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10"/>
              </a:lnSpc>
            </a:pPr>
            <a:r>
              <a:rPr dirty="0" spc="-5" b="1">
                <a:latin typeface="Arial"/>
                <a:cs typeface="Arial"/>
              </a:rPr>
              <a:t>for </a:t>
            </a:r>
            <a:r>
              <a:rPr dirty="0" sz="1900" spc="-30" i="1">
                <a:latin typeface="Arial"/>
                <a:cs typeface="Arial"/>
              </a:rPr>
              <a:t>i=</a:t>
            </a:r>
            <a:r>
              <a:rPr dirty="0" spc="-30"/>
              <a:t>0 </a:t>
            </a:r>
            <a:r>
              <a:rPr dirty="0"/>
              <a:t>to </a:t>
            </a:r>
            <a:r>
              <a:rPr dirty="0" sz="1900" spc="-35" i="1">
                <a:latin typeface="Arial"/>
                <a:cs typeface="Arial"/>
              </a:rPr>
              <a:t>n-</a:t>
            </a:r>
            <a:r>
              <a:rPr dirty="0" spc="-35"/>
              <a:t>1</a:t>
            </a:r>
            <a:r>
              <a:rPr dirty="0" spc="-70"/>
              <a:t> </a:t>
            </a:r>
            <a:r>
              <a:rPr dirty="0" b="1">
                <a:latin typeface="Arial"/>
                <a:cs typeface="Arial"/>
              </a:rPr>
              <a:t>do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30"/>
              </a:lnSpc>
            </a:pP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pc="-30">
                <a:solidFill>
                  <a:srgbClr val="FF0000"/>
                </a:solidFill>
              </a:rPr>
              <a:t>[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pc="-30">
                <a:solidFill>
                  <a:srgbClr val="FF0000"/>
                </a:solidFill>
              </a:rPr>
              <a:t>] </a:t>
            </a:r>
            <a:r>
              <a:rPr dirty="0" spc="-5">
                <a:solidFill>
                  <a:srgbClr val="FF0000"/>
                </a:solidFill>
              </a:rPr>
              <a:t>is an opening grouping </a:t>
            </a:r>
            <a:r>
              <a:rPr dirty="0" spc="-10">
                <a:solidFill>
                  <a:srgbClr val="FF0000"/>
                </a:solidFill>
              </a:rPr>
              <a:t>symbol</a:t>
            </a:r>
            <a:r>
              <a:rPr dirty="0" spc="80">
                <a:solidFill>
                  <a:srgbClr val="FF0000"/>
                </a:solidFill>
              </a:rPr>
              <a:t>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1475740">
              <a:lnSpc>
                <a:spcPts val="2125"/>
              </a:lnSpc>
            </a:pPr>
            <a:r>
              <a:rPr dirty="0" sz="1900" spc="-20" i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pc="-20">
                <a:solidFill>
                  <a:srgbClr val="FF0000"/>
                </a:solidFill>
              </a:rPr>
              <a:t>.push(</a:t>
            </a:r>
            <a:r>
              <a:rPr dirty="0" sz="1900" spc="-20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pc="-20">
                <a:solidFill>
                  <a:srgbClr val="FF0000"/>
                </a:solidFill>
              </a:rPr>
              <a:t>[</a:t>
            </a:r>
            <a:r>
              <a:rPr dirty="0" sz="1900" spc="-20" i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pc="-20">
                <a:solidFill>
                  <a:srgbClr val="FF0000"/>
                </a:solidFill>
              </a:rPr>
              <a:t>])</a:t>
            </a:r>
            <a:endParaRPr sz="1900">
              <a:latin typeface="Arial"/>
              <a:cs typeface="Arial"/>
            </a:endParaRPr>
          </a:p>
          <a:p>
            <a:pPr marL="1475740" marR="1421130" indent="-915035">
              <a:lnSpc>
                <a:spcPts val="2140"/>
              </a:lnSpc>
              <a:spcBef>
                <a:spcPts val="110"/>
              </a:spcBef>
            </a:pPr>
            <a:r>
              <a:rPr dirty="0" spc="-5" b="1">
                <a:latin typeface="Arial"/>
                <a:cs typeface="Arial"/>
              </a:rPr>
              <a:t>else </a:t>
            </a: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spc="-5"/>
              <a:t>is a closing grouping </a:t>
            </a:r>
            <a:r>
              <a:rPr dirty="0" spc="-10"/>
              <a:t>symbol </a:t>
            </a:r>
            <a:r>
              <a:rPr dirty="0" b="1">
                <a:latin typeface="Arial"/>
                <a:cs typeface="Arial"/>
              </a:rPr>
              <a:t>then  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90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2390140">
              <a:lnSpc>
                <a:spcPts val="1989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{nothing </a:t>
            </a:r>
            <a:r>
              <a:rPr dirty="0">
                <a:solidFill>
                  <a:srgbClr val="0000FF"/>
                </a:solidFill>
              </a:rPr>
              <a:t>to match</a:t>
            </a:r>
            <a:r>
              <a:rPr dirty="0" spc="-3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with}</a:t>
            </a:r>
          </a:p>
          <a:p>
            <a:pPr marL="2390140" marR="379730" indent="-914400">
              <a:lnSpc>
                <a:spcPts val="2140"/>
              </a:lnSpc>
              <a:spcBef>
                <a:spcPts val="120"/>
              </a:spcBef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5" i="1">
                <a:latin typeface="Arial"/>
                <a:cs typeface="Arial"/>
              </a:rPr>
              <a:t>S</a:t>
            </a:r>
            <a:r>
              <a:rPr dirty="0" spc="-15"/>
              <a:t>.pop() </a:t>
            </a:r>
            <a:r>
              <a:rPr dirty="0" spc="-5"/>
              <a:t>does not </a:t>
            </a:r>
            <a:r>
              <a:rPr dirty="0"/>
              <a:t>match the </a:t>
            </a:r>
            <a:r>
              <a:rPr dirty="0" spc="-10"/>
              <a:t>type </a:t>
            </a:r>
            <a:r>
              <a:rPr dirty="0"/>
              <a:t>of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b="1">
                <a:latin typeface="Arial"/>
                <a:cs typeface="Arial"/>
              </a:rPr>
              <a:t>then  </a:t>
            </a: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10">
                <a:solidFill>
                  <a:srgbClr val="0000FF"/>
                </a:solidFill>
              </a:rPr>
              <a:t>{wrong</a:t>
            </a:r>
            <a:r>
              <a:rPr dirty="0" spc="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type}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85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20"/>
              </a:lnSpc>
            </a:pPr>
            <a:r>
              <a:rPr dirty="0" spc="-5" b="1">
                <a:latin typeface="Arial"/>
                <a:cs typeface="Arial"/>
              </a:rPr>
              <a:t>return true </a:t>
            </a:r>
            <a:r>
              <a:rPr dirty="0" spc="-5">
                <a:solidFill>
                  <a:srgbClr val="0000FF"/>
                </a:solidFill>
              </a:rPr>
              <a:t>{every </a:t>
            </a:r>
            <a:r>
              <a:rPr dirty="0" spc="-10">
                <a:solidFill>
                  <a:srgbClr val="0000FF"/>
                </a:solidFill>
              </a:rPr>
              <a:t>symbol</a:t>
            </a:r>
            <a:r>
              <a:rPr dirty="0" spc="3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  <a:p>
            <a:pPr marL="12700">
              <a:lnSpc>
                <a:spcPts val="2130"/>
              </a:lnSpc>
            </a:pPr>
            <a:r>
              <a:rPr dirty="0" spc="-5" b="1">
                <a:latin typeface="Arial"/>
                <a:cs typeface="Arial"/>
              </a:rPr>
              <a:t>else</a:t>
            </a:r>
          </a:p>
          <a:p>
            <a:pPr marL="561340">
              <a:lnSpc>
                <a:spcPts val="2140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{some </a:t>
            </a:r>
            <a:r>
              <a:rPr dirty="0" spc="-10">
                <a:solidFill>
                  <a:srgbClr val="0000FF"/>
                </a:solidFill>
              </a:rPr>
              <a:t>symbols </a:t>
            </a:r>
            <a:r>
              <a:rPr dirty="0" spc="-15">
                <a:solidFill>
                  <a:srgbClr val="0000FF"/>
                </a:solidFill>
              </a:rPr>
              <a:t>were </a:t>
            </a:r>
            <a:r>
              <a:rPr dirty="0" spc="-5">
                <a:solidFill>
                  <a:srgbClr val="0000FF"/>
                </a:solidFill>
              </a:rPr>
              <a:t>never</a:t>
            </a:r>
            <a:r>
              <a:rPr dirty="0" spc="14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</p:txBody>
      </p:sp>
      <p:sp>
        <p:nvSpPr>
          <p:cNvPr id="4" name="object 4"/>
          <p:cNvSpPr/>
          <p:nvPr/>
        </p:nvSpPr>
        <p:spPr>
          <a:xfrm>
            <a:off x="45719" y="370331"/>
            <a:ext cx="8851392" cy="83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217154" y="1478407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[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(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25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54694" y="5631484"/>
            <a:ext cx="127635" cy="194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0D0D0D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229735">
              <a:lnSpc>
                <a:spcPct val="100000"/>
              </a:lnSpc>
            </a:pPr>
            <a:r>
              <a:rPr dirty="0" spc="-5"/>
              <a:t>(6+</a:t>
            </a:r>
            <a:r>
              <a:rPr dirty="0" spc="-5">
                <a:solidFill>
                  <a:srgbClr val="FF0000"/>
                </a:solidFill>
              </a:rPr>
              <a:t>[</a:t>
            </a:r>
            <a:r>
              <a:rPr dirty="0" spc="-5"/>
              <a:t>8+2]*1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62800" y="1600200"/>
            <a:ext cx="0" cy="4572000"/>
          </a:xfrm>
          <a:custGeom>
            <a:avLst/>
            <a:gdLst/>
            <a:ahLst/>
            <a:cxnLst/>
            <a:rect l="l" t="t" r="r" b="b"/>
            <a:pathLst>
              <a:path w="0" h="4572000">
                <a:moveTo>
                  <a:pt x="0" y="0"/>
                </a:moveTo>
                <a:lnTo>
                  <a:pt x="0" y="45720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10600" y="1600200"/>
            <a:ext cx="0" cy="4572000"/>
          </a:xfrm>
          <a:custGeom>
            <a:avLst/>
            <a:gdLst/>
            <a:ahLst/>
            <a:cxnLst/>
            <a:rect l="l" t="t" r="r" b="b"/>
            <a:pathLst>
              <a:path w="0" h="4572000">
                <a:moveTo>
                  <a:pt x="0" y="0"/>
                </a:moveTo>
                <a:lnTo>
                  <a:pt x="0" y="45720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162800" y="6154051"/>
            <a:ext cx="1447800" cy="0"/>
          </a:xfrm>
          <a:custGeom>
            <a:avLst/>
            <a:gdLst/>
            <a:ahLst/>
            <a:cxnLst/>
            <a:rect l="l" t="t" r="r" b="b"/>
            <a:pathLst>
              <a:path w="1447800" h="0">
                <a:moveTo>
                  <a:pt x="0" y="0"/>
                </a:moveTo>
                <a:lnTo>
                  <a:pt x="14478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003" y="361188"/>
            <a:ext cx="7004304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0772" y="1538650"/>
            <a:ext cx="4383405" cy="186626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68605" marR="5080" indent="-256540">
              <a:lnSpc>
                <a:spcPct val="90100"/>
              </a:lnSpc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The </a:t>
            </a:r>
            <a:r>
              <a:rPr dirty="0" sz="2200" spc="-10">
                <a:latin typeface="Lucida Sans Unicode"/>
                <a:cs typeface="Lucida Sans Unicode"/>
              </a:rPr>
              <a:t>Java </a:t>
            </a:r>
            <a:r>
              <a:rPr dirty="0" sz="2200" spc="-5">
                <a:latin typeface="Lucida Sans Unicode"/>
                <a:cs typeface="Lucida Sans Unicode"/>
              </a:rPr>
              <a:t>Virtual</a:t>
            </a:r>
            <a:r>
              <a:rPr dirty="0" sz="2200" spc="-4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Machine</a:t>
            </a:r>
            <a:r>
              <a:rPr dirty="0" sz="2200" spc="-2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(JVM) 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keeps track </a:t>
            </a:r>
            <a:r>
              <a:rPr dirty="0" sz="2200" spc="-5">
                <a:latin typeface="Lucida Sans Unicode"/>
                <a:cs typeface="Lucida Sans Unicode"/>
              </a:rPr>
              <a:t>of </a:t>
            </a:r>
            <a:r>
              <a:rPr dirty="0" sz="2200" spc="-10">
                <a:latin typeface="Lucida Sans Unicode"/>
                <a:cs typeface="Lucida Sans Unicode"/>
              </a:rPr>
              <a:t>the </a:t>
            </a:r>
            <a:r>
              <a:rPr dirty="0" sz="2200" spc="-5">
                <a:latin typeface="Lucida Sans Unicode"/>
                <a:cs typeface="Lucida Sans Unicode"/>
              </a:rPr>
              <a:t>chain </a:t>
            </a:r>
            <a:r>
              <a:rPr dirty="0" sz="2200" spc="-10">
                <a:latin typeface="Lucida Sans Unicode"/>
                <a:cs typeface="Lucida Sans Unicode"/>
              </a:rPr>
              <a:t>of  </a:t>
            </a:r>
            <a:r>
              <a:rPr dirty="0" sz="2200" spc="-5">
                <a:latin typeface="Lucida Sans Unicode"/>
                <a:cs typeface="Lucida Sans Unicode"/>
              </a:rPr>
              <a:t>active methods with a</a:t>
            </a:r>
            <a:r>
              <a:rPr dirty="0" sz="2200" spc="-2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stack</a:t>
            </a:r>
            <a:endParaRPr sz="2200">
              <a:latin typeface="Lucida Sans Unicode"/>
              <a:cs typeface="Lucida Sans Unicode"/>
            </a:endParaRPr>
          </a:p>
          <a:p>
            <a:pPr marL="268605" marR="193040" indent="-256540">
              <a:lnSpc>
                <a:spcPts val="2380"/>
              </a:lnSpc>
              <a:spcBef>
                <a:spcPts val="425"/>
              </a:spcBef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When a method is</a:t>
            </a:r>
            <a:r>
              <a:rPr dirty="0" sz="2200" spc="-1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called,</a:t>
            </a:r>
            <a:r>
              <a:rPr dirty="0" sz="220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the </a:t>
            </a:r>
            <a:r>
              <a:rPr dirty="0" sz="2200" spc="-1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JVM </a:t>
            </a:r>
            <a:r>
              <a:rPr dirty="0" sz="2200" spc="-10">
                <a:latin typeface="Lucida Sans Unicode"/>
                <a:cs typeface="Lucida Sans Unicode"/>
              </a:rPr>
              <a:t>pushes </a:t>
            </a:r>
            <a:r>
              <a:rPr dirty="0" sz="2200" spc="-5">
                <a:latin typeface="Lucida Sans Unicode"/>
                <a:cs typeface="Lucida Sans Unicode"/>
              </a:rPr>
              <a:t>on </a:t>
            </a:r>
            <a:r>
              <a:rPr dirty="0" sz="2200" spc="-10">
                <a:latin typeface="Lucida Sans Unicode"/>
                <a:cs typeface="Lucida Sans Unicode"/>
              </a:rPr>
              <a:t>the stack </a:t>
            </a:r>
            <a:r>
              <a:rPr dirty="0" sz="2200" spc="-5">
                <a:latin typeface="Lucida Sans Unicode"/>
                <a:cs typeface="Lucida Sans Unicode"/>
              </a:rPr>
              <a:t>a  frame</a:t>
            </a:r>
            <a:r>
              <a:rPr dirty="0" sz="2200" spc="-10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containing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0772" y="3413886"/>
            <a:ext cx="4511675" cy="2456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4510" indent="-228600">
              <a:lnSpc>
                <a:spcPct val="100000"/>
              </a:lnSpc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Local </a:t>
            </a:r>
            <a:r>
              <a:rPr dirty="0" sz="1900" spc="-5">
                <a:latin typeface="Lucida Sans Unicode"/>
                <a:cs typeface="Lucida Sans Unicode"/>
              </a:rPr>
              <a:t>variables </a:t>
            </a:r>
            <a:r>
              <a:rPr dirty="0" sz="1900" spc="-10">
                <a:latin typeface="Lucida Sans Unicode"/>
                <a:cs typeface="Lucida Sans Unicode"/>
              </a:rPr>
              <a:t>and </a:t>
            </a:r>
            <a:r>
              <a:rPr dirty="0" sz="1900" spc="-5">
                <a:latin typeface="Lucida Sans Unicode"/>
                <a:cs typeface="Lucida Sans Unicode"/>
              </a:rPr>
              <a:t>return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value</a:t>
            </a:r>
            <a:endParaRPr sz="1900">
              <a:latin typeface="Lucida Sans Unicode"/>
              <a:cs typeface="Lucida Sans Unicode"/>
            </a:endParaRPr>
          </a:p>
          <a:p>
            <a:pPr marL="524510" marR="172720" indent="-228600">
              <a:lnSpc>
                <a:spcPts val="2050"/>
              </a:lnSpc>
              <a:spcBef>
                <a:spcPts val="334"/>
              </a:spcBef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Program </a:t>
            </a:r>
            <a:r>
              <a:rPr dirty="0" sz="1900" spc="-10">
                <a:latin typeface="Lucida Sans Unicode"/>
                <a:cs typeface="Lucida Sans Unicode"/>
              </a:rPr>
              <a:t>counter, keeping </a:t>
            </a:r>
            <a:r>
              <a:rPr dirty="0" sz="1900" spc="-5">
                <a:latin typeface="Lucida Sans Unicode"/>
                <a:cs typeface="Lucida Sans Unicode"/>
              </a:rPr>
              <a:t>track  of the statement </a:t>
            </a:r>
            <a:r>
              <a:rPr dirty="0" sz="1900" spc="-10">
                <a:latin typeface="Lucida Sans Unicode"/>
                <a:cs typeface="Lucida Sans Unicode"/>
              </a:rPr>
              <a:t>being</a:t>
            </a:r>
            <a:r>
              <a:rPr dirty="0" sz="1900" spc="10">
                <a:latin typeface="Lucida Sans Unicode"/>
                <a:cs typeface="Lucida Sans Unicode"/>
              </a:rPr>
              <a:t> </a:t>
            </a:r>
            <a:r>
              <a:rPr dirty="0" sz="1900" spc="-10">
                <a:latin typeface="Lucida Sans Unicode"/>
                <a:cs typeface="Lucida Sans Unicode"/>
              </a:rPr>
              <a:t>executed</a:t>
            </a:r>
            <a:endParaRPr sz="1900">
              <a:latin typeface="Lucida Sans Unicode"/>
              <a:cs typeface="Lucida Sans Unicode"/>
            </a:endParaRPr>
          </a:p>
          <a:p>
            <a:pPr marL="268605" marR="5080" indent="-256540">
              <a:lnSpc>
                <a:spcPct val="90000"/>
              </a:lnSpc>
              <a:spcBef>
                <a:spcPts val="330"/>
              </a:spcBef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When a method </a:t>
            </a:r>
            <a:r>
              <a:rPr dirty="0" sz="2200" spc="-10">
                <a:latin typeface="Lucida Sans Unicode"/>
                <a:cs typeface="Lucida Sans Unicode"/>
              </a:rPr>
              <a:t>ends,</a:t>
            </a:r>
            <a:r>
              <a:rPr dirty="0" sz="2200" spc="-5">
                <a:latin typeface="Lucida Sans Unicode"/>
                <a:cs typeface="Lucida Sans Unicode"/>
              </a:rPr>
              <a:t> its</a:t>
            </a:r>
            <a:r>
              <a:rPr dirty="0" sz="2200" spc="-1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frame 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is </a:t>
            </a:r>
            <a:r>
              <a:rPr dirty="0" sz="2200" spc="-10">
                <a:latin typeface="Lucida Sans Unicode"/>
                <a:cs typeface="Lucida Sans Unicode"/>
              </a:rPr>
              <a:t>popped </a:t>
            </a:r>
            <a:r>
              <a:rPr dirty="0" sz="2200" spc="-5">
                <a:latin typeface="Lucida Sans Unicode"/>
                <a:cs typeface="Lucida Sans Unicode"/>
              </a:rPr>
              <a:t>from </a:t>
            </a:r>
            <a:r>
              <a:rPr dirty="0" sz="2200" spc="-10">
                <a:latin typeface="Lucida Sans Unicode"/>
                <a:cs typeface="Lucida Sans Unicode"/>
              </a:rPr>
              <a:t>the stack and  control </a:t>
            </a:r>
            <a:r>
              <a:rPr dirty="0" sz="2200" spc="-5">
                <a:latin typeface="Lucida Sans Unicode"/>
                <a:cs typeface="Lucida Sans Unicode"/>
              </a:rPr>
              <a:t>is </a:t>
            </a:r>
            <a:r>
              <a:rPr dirty="0" sz="2200" spc="-10">
                <a:latin typeface="Lucida Sans Unicode"/>
                <a:cs typeface="Lucida Sans Unicode"/>
              </a:rPr>
              <a:t>passed </a:t>
            </a:r>
            <a:r>
              <a:rPr dirty="0" sz="2200" spc="-5">
                <a:latin typeface="Lucida Sans Unicode"/>
                <a:cs typeface="Lucida Sans Unicode"/>
              </a:rPr>
              <a:t>to </a:t>
            </a:r>
            <a:r>
              <a:rPr dirty="0" sz="2200" spc="-10">
                <a:latin typeface="Lucida Sans Unicode"/>
                <a:cs typeface="Lucida Sans Unicode"/>
              </a:rPr>
              <a:t>the  </a:t>
            </a:r>
            <a:r>
              <a:rPr dirty="0" sz="2200" spc="-5">
                <a:latin typeface="Lucida Sans Unicode"/>
                <a:cs typeface="Lucida Sans Unicode"/>
              </a:rPr>
              <a:t>method on </a:t>
            </a:r>
            <a:r>
              <a:rPr dirty="0" sz="2200" spc="-10">
                <a:latin typeface="Lucida Sans Unicode"/>
                <a:cs typeface="Lucida Sans Unicode"/>
              </a:rPr>
              <a:t>top </a:t>
            </a:r>
            <a:r>
              <a:rPr dirty="0" sz="2200" spc="-5">
                <a:latin typeface="Lucida Sans Unicode"/>
                <a:cs typeface="Lucida Sans Unicode"/>
              </a:rPr>
              <a:t>of </a:t>
            </a:r>
            <a:r>
              <a:rPr dirty="0" sz="2200" spc="-10">
                <a:latin typeface="Lucida Sans Unicode"/>
                <a:cs typeface="Lucida Sans Unicode"/>
              </a:rPr>
              <a:t>the</a:t>
            </a:r>
            <a:r>
              <a:rPr dirty="0" sz="220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stack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Allows </a:t>
            </a:r>
            <a:r>
              <a:rPr dirty="0" sz="2200" spc="-10">
                <a:latin typeface="Lucida Sans Unicode"/>
                <a:cs typeface="Lucida Sans Unicode"/>
              </a:rPr>
              <a:t>for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C00000"/>
                </a:solidFill>
                <a:latin typeface="Lucida Sans Unicode"/>
                <a:cs typeface="Lucida Sans Unicode"/>
              </a:rPr>
              <a:t>recursion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20075" y="3565587"/>
            <a:ext cx="7938" cy="1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20075" y="1625662"/>
            <a:ext cx="7938" cy="1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20075" y="2281238"/>
            <a:ext cx="7938" cy="1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718428" y="1565402"/>
            <a:ext cx="941069" cy="3576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main()</a:t>
            </a:r>
            <a:r>
              <a:rPr dirty="0" sz="1800" spc="-10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{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int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i =</a:t>
            </a:r>
            <a:r>
              <a:rPr dirty="0" sz="1800" spc="-9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5;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foo(i);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}</a:t>
            </a:r>
            <a:endParaRPr sz="1800">
              <a:latin typeface="Arial Narrow"/>
              <a:cs typeface="Arial Narrow"/>
            </a:endParaRPr>
          </a:p>
          <a:p>
            <a:pPr marL="241300" marR="127635" indent="-228600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foo(int j)</a:t>
            </a:r>
            <a:r>
              <a:rPr dirty="0" sz="1800" spc="-6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{  </a:t>
            </a: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int</a:t>
            </a:r>
            <a:r>
              <a:rPr dirty="0" sz="1800" spc="-90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 spc="5">
                <a:solidFill>
                  <a:srgbClr val="353535"/>
                </a:solidFill>
                <a:latin typeface="Arial Narrow"/>
                <a:cs typeface="Arial Narrow"/>
              </a:rPr>
              <a:t>k;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k =</a:t>
            </a:r>
            <a:r>
              <a:rPr dirty="0" sz="1800" spc="-10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j+1;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bar(k);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}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bar(int m)</a:t>
            </a:r>
            <a:r>
              <a:rPr dirty="0" sz="1800" spc="-7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{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…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}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45833" y="6584610"/>
            <a:ext cx="12128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15200" y="4953000"/>
            <a:ext cx="1143000" cy="1066800"/>
          </a:xfrm>
          <a:prstGeom prst="rect">
            <a:avLst/>
          </a:prstGeom>
          <a:solidFill>
            <a:srgbClr val="2CA1BE"/>
          </a:solidFill>
          <a:ln w="9525">
            <a:solidFill>
              <a:srgbClr val="000000"/>
            </a:solidFill>
          </a:ln>
        </p:spPr>
        <p:txBody>
          <a:bodyPr wrap="square" lIns="0" tIns="65405" rIns="0" bIns="0" rtlCol="0" vert="horz">
            <a:spAutoFit/>
          </a:bodyPr>
          <a:lstStyle/>
          <a:p>
            <a:pPr algn="ctr" marL="370205">
              <a:lnSpc>
                <a:spcPct val="100000"/>
              </a:lnSpc>
              <a:spcBef>
                <a:spcPts val="51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main</a:t>
            </a:r>
            <a:endParaRPr sz="2000">
              <a:latin typeface="Arial"/>
              <a:cs typeface="Arial"/>
            </a:endParaRPr>
          </a:p>
          <a:p>
            <a:pPr marL="26606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PC =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 algn="ctr" marL="47625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i =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6972" y="1572514"/>
            <a:ext cx="3021965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Algorithm </a:t>
            </a:r>
            <a:r>
              <a:rPr dirty="0" sz="1800" spc="-15">
                <a:latin typeface="Arial"/>
                <a:cs typeface="Arial"/>
              </a:rPr>
              <a:t>ParenMatch(</a:t>
            </a:r>
            <a:r>
              <a:rPr dirty="0" sz="1900" spc="-15" i="1">
                <a:latin typeface="Arial"/>
                <a:cs typeface="Arial"/>
              </a:rPr>
              <a:t>X,</a:t>
            </a:r>
            <a:r>
              <a:rPr dirty="0" sz="1900" i="1">
                <a:latin typeface="Arial"/>
                <a:cs typeface="Arial"/>
              </a:rPr>
              <a:t> </a:t>
            </a:r>
            <a:r>
              <a:rPr dirty="0" sz="1900" spc="-25" i="1">
                <a:latin typeface="Arial"/>
                <a:cs typeface="Arial"/>
              </a:rPr>
              <a:t>n</a:t>
            </a:r>
            <a:r>
              <a:rPr dirty="0" sz="1800" spc="-25">
                <a:latin typeface="Arial"/>
                <a:cs typeface="Arial"/>
              </a:rPr>
              <a:t>):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55"/>
              </a:lnSpc>
            </a:pPr>
            <a:r>
              <a:rPr dirty="0" sz="1900" spc="-45" b="1" i="1">
                <a:solidFill>
                  <a:srgbClr val="0000FF"/>
                </a:solidFill>
                <a:latin typeface="Arial"/>
                <a:cs typeface="Arial"/>
              </a:rPr>
              <a:t>Input: </a:t>
            </a:r>
            <a:r>
              <a:rPr dirty="0" spc="-5"/>
              <a:t>An array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of </a:t>
            </a:r>
            <a:r>
              <a:rPr dirty="0" sz="1900" spc="-60" i="1">
                <a:latin typeface="Arial"/>
                <a:cs typeface="Arial"/>
              </a:rPr>
              <a:t>n </a:t>
            </a:r>
            <a:r>
              <a:rPr dirty="0" spc="-5"/>
              <a:t>tokens, each </a:t>
            </a:r>
            <a:r>
              <a:rPr dirty="0"/>
              <a:t>of </a:t>
            </a:r>
            <a:r>
              <a:rPr dirty="0" spc="-10"/>
              <a:t>which </a:t>
            </a:r>
            <a:r>
              <a:rPr dirty="0" spc="-5"/>
              <a:t>is either a</a:t>
            </a:r>
            <a:r>
              <a:rPr dirty="0" spc="145"/>
              <a:t> </a:t>
            </a:r>
            <a:r>
              <a:rPr dirty="0" spc="-5"/>
              <a:t>grouping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1875"/>
              </a:lnSpc>
            </a:pPr>
            <a:r>
              <a:rPr dirty="0" spc="-10"/>
              <a:t>symbol, </a:t>
            </a:r>
            <a:r>
              <a:rPr dirty="0"/>
              <a:t>a </a:t>
            </a:r>
            <a:r>
              <a:rPr dirty="0" spc="-5"/>
              <a:t>variable, an arithmetic </a:t>
            </a:r>
            <a:r>
              <a:rPr dirty="0" spc="-15"/>
              <a:t>operator, </a:t>
            </a:r>
            <a:r>
              <a:rPr dirty="0" spc="-5"/>
              <a:t>or </a:t>
            </a:r>
            <a:r>
              <a:rPr dirty="0"/>
              <a:t>a</a:t>
            </a:r>
            <a:r>
              <a:rPr dirty="0" spc="85"/>
              <a:t> </a:t>
            </a:r>
            <a:r>
              <a:rPr dirty="0" spc="-10"/>
              <a:t>number</a:t>
            </a:r>
          </a:p>
          <a:p>
            <a:pPr marL="12700" marR="217170">
              <a:lnSpc>
                <a:spcPts val="2120"/>
              </a:lnSpc>
              <a:spcBef>
                <a:spcPts val="140"/>
              </a:spcBef>
            </a:pPr>
            <a:r>
              <a:rPr dirty="0" sz="1900" spc="-55" b="1" i="1">
                <a:solidFill>
                  <a:srgbClr val="0000FF"/>
                </a:solidFill>
                <a:latin typeface="Arial"/>
                <a:cs typeface="Arial"/>
              </a:rPr>
              <a:t>Output: </a:t>
            </a:r>
            <a:r>
              <a:rPr dirty="0" spc="-5" b="1">
                <a:latin typeface="Arial"/>
                <a:cs typeface="Arial"/>
              </a:rPr>
              <a:t>true </a:t>
            </a:r>
            <a:r>
              <a:rPr dirty="0"/>
              <a:t>if </a:t>
            </a:r>
            <a:r>
              <a:rPr dirty="0" spc="-5"/>
              <a:t>and only </a:t>
            </a:r>
            <a:r>
              <a:rPr dirty="0"/>
              <a:t>if </a:t>
            </a:r>
            <a:r>
              <a:rPr dirty="0" spc="-5"/>
              <a:t>all </a:t>
            </a:r>
            <a:r>
              <a:rPr dirty="0"/>
              <a:t>the </a:t>
            </a:r>
            <a:r>
              <a:rPr dirty="0" spc="-5"/>
              <a:t>grouping </a:t>
            </a:r>
            <a:r>
              <a:rPr dirty="0" spc="-10"/>
              <a:t>symbols </a:t>
            </a:r>
            <a:r>
              <a:rPr dirty="0" spc="-5"/>
              <a:t>in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match  </a:t>
            </a:r>
            <a:r>
              <a:rPr dirty="0" spc="-5"/>
              <a:t>Let </a:t>
            </a:r>
            <a:r>
              <a:rPr dirty="0" sz="1900" spc="-70" i="1">
                <a:latin typeface="Arial"/>
                <a:cs typeface="Arial"/>
              </a:rPr>
              <a:t>S </a:t>
            </a:r>
            <a:r>
              <a:rPr dirty="0" spc="-5"/>
              <a:t>be an empty</a:t>
            </a:r>
            <a:r>
              <a:rPr dirty="0" spc="-15"/>
              <a:t> </a:t>
            </a:r>
            <a:r>
              <a:rPr dirty="0"/>
              <a:t>stack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10"/>
              </a:lnSpc>
            </a:pPr>
            <a:r>
              <a:rPr dirty="0" spc="-5" b="1">
                <a:latin typeface="Arial"/>
                <a:cs typeface="Arial"/>
              </a:rPr>
              <a:t>for </a:t>
            </a:r>
            <a:r>
              <a:rPr dirty="0" sz="1900" spc="-30" i="1">
                <a:latin typeface="Arial"/>
                <a:cs typeface="Arial"/>
              </a:rPr>
              <a:t>i=</a:t>
            </a:r>
            <a:r>
              <a:rPr dirty="0" spc="-30"/>
              <a:t>0 </a:t>
            </a:r>
            <a:r>
              <a:rPr dirty="0"/>
              <a:t>to </a:t>
            </a:r>
            <a:r>
              <a:rPr dirty="0" sz="1900" spc="-35" i="1">
                <a:latin typeface="Arial"/>
                <a:cs typeface="Arial"/>
              </a:rPr>
              <a:t>n-</a:t>
            </a:r>
            <a:r>
              <a:rPr dirty="0" spc="-35"/>
              <a:t>1</a:t>
            </a:r>
            <a:r>
              <a:rPr dirty="0" spc="-70"/>
              <a:t> </a:t>
            </a:r>
            <a:r>
              <a:rPr dirty="0" b="1">
                <a:latin typeface="Arial"/>
                <a:cs typeface="Arial"/>
              </a:rPr>
              <a:t>do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3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spc="-5"/>
              <a:t>is an opening grouping </a:t>
            </a:r>
            <a:r>
              <a:rPr dirty="0" spc="-10"/>
              <a:t>symbol</a:t>
            </a:r>
            <a:r>
              <a:rPr dirty="0" spc="80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1475740">
              <a:lnSpc>
                <a:spcPts val="2125"/>
              </a:lnSpc>
            </a:pPr>
            <a:r>
              <a:rPr dirty="0" sz="1900" spc="-20" i="1">
                <a:latin typeface="Arial"/>
                <a:cs typeface="Arial"/>
              </a:rPr>
              <a:t>S</a:t>
            </a:r>
            <a:r>
              <a:rPr dirty="0" spc="-20"/>
              <a:t>.push(</a:t>
            </a:r>
            <a:r>
              <a:rPr dirty="0" sz="1900" spc="-20" i="1">
                <a:latin typeface="Arial"/>
                <a:cs typeface="Arial"/>
              </a:rPr>
              <a:t>X</a:t>
            </a:r>
            <a:r>
              <a:rPr dirty="0" spc="-20"/>
              <a:t>[</a:t>
            </a:r>
            <a:r>
              <a:rPr dirty="0" sz="1900" spc="-20" i="1">
                <a:latin typeface="Arial"/>
                <a:cs typeface="Arial"/>
              </a:rPr>
              <a:t>i</a:t>
            </a:r>
            <a:r>
              <a:rPr dirty="0" spc="-20"/>
              <a:t>])</a:t>
            </a:r>
            <a:endParaRPr sz="1900">
              <a:latin typeface="Arial"/>
              <a:cs typeface="Arial"/>
            </a:endParaRPr>
          </a:p>
          <a:p>
            <a:pPr marL="1475740" marR="1421130" indent="-915035">
              <a:lnSpc>
                <a:spcPts val="2140"/>
              </a:lnSpc>
              <a:spcBef>
                <a:spcPts val="110"/>
              </a:spcBef>
            </a:pPr>
            <a:r>
              <a:rPr dirty="0" spc="-5" b="1">
                <a:solidFill>
                  <a:srgbClr val="FF0000"/>
                </a:solidFill>
                <a:latin typeface="Arial"/>
                <a:cs typeface="Arial"/>
              </a:rPr>
              <a:t>else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pc="-30">
                <a:solidFill>
                  <a:srgbClr val="FF0000"/>
                </a:solidFill>
              </a:rPr>
              <a:t>[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pc="-30">
                <a:solidFill>
                  <a:srgbClr val="FF0000"/>
                </a:solidFill>
              </a:rPr>
              <a:t>] </a:t>
            </a:r>
            <a:r>
              <a:rPr dirty="0" spc="-5">
                <a:solidFill>
                  <a:srgbClr val="FF0000"/>
                </a:solidFill>
              </a:rPr>
              <a:t>is a closing grouping </a:t>
            </a:r>
            <a:r>
              <a:rPr dirty="0" spc="-10">
                <a:solidFill>
                  <a:srgbClr val="FF0000"/>
                </a:solidFill>
              </a:rPr>
              <a:t>symbol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then  if </a:t>
            </a:r>
            <a:r>
              <a:rPr dirty="0" sz="1900" spc="-10" i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pc="-10">
                <a:solidFill>
                  <a:srgbClr val="FF0000"/>
                </a:solidFill>
              </a:rPr>
              <a:t>.isEmpty()</a:t>
            </a:r>
            <a:r>
              <a:rPr dirty="0" spc="-90">
                <a:solidFill>
                  <a:srgbClr val="FF0000"/>
                </a:solidFill>
              </a:rPr>
              <a:t>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2390140">
              <a:lnSpc>
                <a:spcPts val="1989"/>
              </a:lnSpc>
            </a:pPr>
            <a:r>
              <a:rPr dirty="0" spc="-5" b="1">
                <a:solidFill>
                  <a:srgbClr val="FF0000"/>
                </a:solidFill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FF0000"/>
                </a:solidFill>
              </a:rPr>
              <a:t>{nothing </a:t>
            </a:r>
            <a:r>
              <a:rPr dirty="0">
                <a:solidFill>
                  <a:srgbClr val="FF0000"/>
                </a:solidFill>
              </a:rPr>
              <a:t>to match</a:t>
            </a:r>
            <a:r>
              <a:rPr dirty="0" spc="-35">
                <a:solidFill>
                  <a:srgbClr val="FF0000"/>
                </a:solidFill>
              </a:rPr>
              <a:t> </a:t>
            </a:r>
            <a:r>
              <a:rPr dirty="0" spc="-10">
                <a:solidFill>
                  <a:srgbClr val="FF0000"/>
                </a:solidFill>
              </a:rPr>
              <a:t>with}</a:t>
            </a:r>
          </a:p>
          <a:p>
            <a:pPr marL="2390140" marR="379730" indent="-914400">
              <a:lnSpc>
                <a:spcPts val="2140"/>
              </a:lnSpc>
              <a:spcBef>
                <a:spcPts val="120"/>
              </a:spcBef>
            </a:pP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if </a:t>
            </a:r>
            <a:r>
              <a:rPr dirty="0" sz="1900" spc="-15" i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pc="-15">
                <a:solidFill>
                  <a:srgbClr val="FF0000"/>
                </a:solidFill>
              </a:rPr>
              <a:t>.pop() </a:t>
            </a:r>
            <a:r>
              <a:rPr dirty="0" spc="-5">
                <a:solidFill>
                  <a:srgbClr val="FF0000"/>
                </a:solidFill>
              </a:rPr>
              <a:t>does not </a:t>
            </a:r>
            <a:r>
              <a:rPr dirty="0">
                <a:solidFill>
                  <a:srgbClr val="FF0000"/>
                </a:solidFill>
              </a:rPr>
              <a:t>match the </a:t>
            </a:r>
            <a:r>
              <a:rPr dirty="0" spc="-10">
                <a:solidFill>
                  <a:srgbClr val="FF0000"/>
                </a:solidFill>
              </a:rPr>
              <a:t>type </a:t>
            </a:r>
            <a:r>
              <a:rPr dirty="0">
                <a:solidFill>
                  <a:srgbClr val="FF0000"/>
                </a:solidFill>
              </a:rPr>
              <a:t>of 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pc="-30">
                <a:solidFill>
                  <a:srgbClr val="FF0000"/>
                </a:solidFill>
              </a:rPr>
              <a:t>[</a:t>
            </a:r>
            <a:r>
              <a:rPr dirty="0" sz="1900" spc="-30" i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pc="-30">
                <a:solidFill>
                  <a:srgbClr val="FF0000"/>
                </a:solidFill>
              </a:rPr>
              <a:t>]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then  </a:t>
            </a:r>
            <a:r>
              <a:rPr dirty="0" spc="-5" b="1">
                <a:solidFill>
                  <a:srgbClr val="FF0000"/>
                </a:solidFill>
                <a:latin typeface="Arial"/>
                <a:cs typeface="Arial"/>
              </a:rPr>
              <a:t>return false </a:t>
            </a:r>
            <a:r>
              <a:rPr dirty="0" spc="-10">
                <a:solidFill>
                  <a:srgbClr val="FF0000"/>
                </a:solidFill>
              </a:rPr>
              <a:t>{wrong</a:t>
            </a:r>
            <a:r>
              <a:rPr dirty="0" spc="5">
                <a:solidFill>
                  <a:srgbClr val="FF0000"/>
                </a:solidFill>
              </a:rPr>
              <a:t> </a:t>
            </a:r>
            <a:r>
              <a:rPr dirty="0" spc="-10">
                <a:solidFill>
                  <a:srgbClr val="FF0000"/>
                </a:solidFill>
              </a:rPr>
              <a:t>type}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85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20"/>
              </a:lnSpc>
            </a:pPr>
            <a:r>
              <a:rPr dirty="0" spc="-5" b="1">
                <a:latin typeface="Arial"/>
                <a:cs typeface="Arial"/>
              </a:rPr>
              <a:t>return true </a:t>
            </a:r>
            <a:r>
              <a:rPr dirty="0" spc="-5">
                <a:solidFill>
                  <a:srgbClr val="0000FF"/>
                </a:solidFill>
              </a:rPr>
              <a:t>{every </a:t>
            </a:r>
            <a:r>
              <a:rPr dirty="0" spc="-10">
                <a:solidFill>
                  <a:srgbClr val="0000FF"/>
                </a:solidFill>
              </a:rPr>
              <a:t>symbol</a:t>
            </a:r>
            <a:r>
              <a:rPr dirty="0" spc="3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  <a:p>
            <a:pPr marL="12700">
              <a:lnSpc>
                <a:spcPts val="2130"/>
              </a:lnSpc>
            </a:pPr>
            <a:r>
              <a:rPr dirty="0" spc="-5" b="1">
                <a:latin typeface="Arial"/>
                <a:cs typeface="Arial"/>
              </a:rPr>
              <a:t>else</a:t>
            </a:r>
          </a:p>
          <a:p>
            <a:pPr marL="561340">
              <a:lnSpc>
                <a:spcPts val="2140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{some </a:t>
            </a:r>
            <a:r>
              <a:rPr dirty="0" spc="-10">
                <a:solidFill>
                  <a:srgbClr val="0000FF"/>
                </a:solidFill>
              </a:rPr>
              <a:t>symbols </a:t>
            </a:r>
            <a:r>
              <a:rPr dirty="0" spc="-15">
                <a:solidFill>
                  <a:srgbClr val="0000FF"/>
                </a:solidFill>
              </a:rPr>
              <a:t>were </a:t>
            </a:r>
            <a:r>
              <a:rPr dirty="0" spc="-5">
                <a:solidFill>
                  <a:srgbClr val="0000FF"/>
                </a:solidFill>
              </a:rPr>
              <a:t>never</a:t>
            </a:r>
            <a:r>
              <a:rPr dirty="0" spc="14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</p:txBody>
      </p:sp>
      <p:sp>
        <p:nvSpPr>
          <p:cNvPr id="4" name="object 4"/>
          <p:cNvSpPr/>
          <p:nvPr/>
        </p:nvSpPr>
        <p:spPr>
          <a:xfrm>
            <a:off x="45719" y="370331"/>
            <a:ext cx="8851392" cy="83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217154" y="1478407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[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(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25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54694" y="5631484"/>
            <a:ext cx="127635" cy="194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0D0D0D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229735">
              <a:lnSpc>
                <a:spcPct val="100000"/>
              </a:lnSpc>
            </a:pPr>
            <a:r>
              <a:rPr dirty="0" spc="-5"/>
              <a:t>(6+[8+2</a:t>
            </a:r>
            <a:r>
              <a:rPr dirty="0" spc="-5">
                <a:solidFill>
                  <a:srgbClr val="FF0000"/>
                </a:solidFill>
              </a:rPr>
              <a:t>]</a:t>
            </a:r>
            <a:r>
              <a:rPr dirty="0" spc="-5"/>
              <a:t>*1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6972" y="1572514"/>
            <a:ext cx="3021965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Algorithm </a:t>
            </a:r>
            <a:r>
              <a:rPr dirty="0" sz="1800" spc="-15">
                <a:latin typeface="Arial"/>
                <a:cs typeface="Arial"/>
              </a:rPr>
              <a:t>ParenMatch(</a:t>
            </a:r>
            <a:r>
              <a:rPr dirty="0" sz="1900" spc="-15" i="1">
                <a:latin typeface="Arial"/>
                <a:cs typeface="Arial"/>
              </a:rPr>
              <a:t>X,</a:t>
            </a:r>
            <a:r>
              <a:rPr dirty="0" sz="1900" i="1">
                <a:latin typeface="Arial"/>
                <a:cs typeface="Arial"/>
              </a:rPr>
              <a:t> </a:t>
            </a:r>
            <a:r>
              <a:rPr dirty="0" sz="1900" spc="-25" i="1">
                <a:latin typeface="Arial"/>
                <a:cs typeface="Arial"/>
              </a:rPr>
              <a:t>n</a:t>
            </a:r>
            <a:r>
              <a:rPr dirty="0" sz="1800" spc="-25">
                <a:latin typeface="Arial"/>
                <a:cs typeface="Arial"/>
              </a:rPr>
              <a:t>):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55"/>
              </a:lnSpc>
            </a:pPr>
            <a:r>
              <a:rPr dirty="0" sz="1900" spc="-45" b="1" i="1">
                <a:solidFill>
                  <a:srgbClr val="0000FF"/>
                </a:solidFill>
                <a:latin typeface="Arial"/>
                <a:cs typeface="Arial"/>
              </a:rPr>
              <a:t>Input: </a:t>
            </a:r>
            <a:r>
              <a:rPr dirty="0" spc="-5"/>
              <a:t>An array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of </a:t>
            </a:r>
            <a:r>
              <a:rPr dirty="0" sz="1900" spc="-60" i="1">
                <a:latin typeface="Arial"/>
                <a:cs typeface="Arial"/>
              </a:rPr>
              <a:t>n </a:t>
            </a:r>
            <a:r>
              <a:rPr dirty="0" spc="-5"/>
              <a:t>tokens, each </a:t>
            </a:r>
            <a:r>
              <a:rPr dirty="0"/>
              <a:t>of </a:t>
            </a:r>
            <a:r>
              <a:rPr dirty="0" spc="-10"/>
              <a:t>which </a:t>
            </a:r>
            <a:r>
              <a:rPr dirty="0" spc="-5"/>
              <a:t>is either a</a:t>
            </a:r>
            <a:r>
              <a:rPr dirty="0" spc="145"/>
              <a:t> </a:t>
            </a:r>
            <a:r>
              <a:rPr dirty="0" spc="-5"/>
              <a:t>grouping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1875"/>
              </a:lnSpc>
            </a:pPr>
            <a:r>
              <a:rPr dirty="0" spc="-10"/>
              <a:t>symbol, </a:t>
            </a:r>
            <a:r>
              <a:rPr dirty="0"/>
              <a:t>a </a:t>
            </a:r>
            <a:r>
              <a:rPr dirty="0" spc="-5"/>
              <a:t>variable, an arithmetic </a:t>
            </a:r>
            <a:r>
              <a:rPr dirty="0" spc="-15"/>
              <a:t>operator, </a:t>
            </a:r>
            <a:r>
              <a:rPr dirty="0" spc="-5"/>
              <a:t>or </a:t>
            </a:r>
            <a:r>
              <a:rPr dirty="0"/>
              <a:t>a</a:t>
            </a:r>
            <a:r>
              <a:rPr dirty="0" spc="85"/>
              <a:t> </a:t>
            </a:r>
            <a:r>
              <a:rPr dirty="0" spc="-10"/>
              <a:t>number</a:t>
            </a:r>
          </a:p>
          <a:p>
            <a:pPr marL="12700" marR="217170">
              <a:lnSpc>
                <a:spcPts val="2120"/>
              </a:lnSpc>
              <a:spcBef>
                <a:spcPts val="140"/>
              </a:spcBef>
            </a:pPr>
            <a:r>
              <a:rPr dirty="0" sz="1900" spc="-55" b="1" i="1">
                <a:solidFill>
                  <a:srgbClr val="0000FF"/>
                </a:solidFill>
                <a:latin typeface="Arial"/>
                <a:cs typeface="Arial"/>
              </a:rPr>
              <a:t>Output: </a:t>
            </a:r>
            <a:r>
              <a:rPr dirty="0" spc="-5" b="1">
                <a:latin typeface="Arial"/>
                <a:cs typeface="Arial"/>
              </a:rPr>
              <a:t>true </a:t>
            </a:r>
            <a:r>
              <a:rPr dirty="0"/>
              <a:t>if </a:t>
            </a:r>
            <a:r>
              <a:rPr dirty="0" spc="-5"/>
              <a:t>and only </a:t>
            </a:r>
            <a:r>
              <a:rPr dirty="0"/>
              <a:t>if </a:t>
            </a:r>
            <a:r>
              <a:rPr dirty="0" spc="-5"/>
              <a:t>all </a:t>
            </a:r>
            <a:r>
              <a:rPr dirty="0"/>
              <a:t>the </a:t>
            </a:r>
            <a:r>
              <a:rPr dirty="0" spc="-5"/>
              <a:t>grouping </a:t>
            </a:r>
            <a:r>
              <a:rPr dirty="0" spc="-10"/>
              <a:t>symbols </a:t>
            </a:r>
            <a:r>
              <a:rPr dirty="0" spc="-5"/>
              <a:t>in </a:t>
            </a:r>
            <a:r>
              <a:rPr dirty="0" sz="1900" spc="-70" i="1">
                <a:latin typeface="Arial"/>
                <a:cs typeface="Arial"/>
              </a:rPr>
              <a:t>X </a:t>
            </a:r>
            <a:r>
              <a:rPr dirty="0"/>
              <a:t>match  </a:t>
            </a:r>
            <a:r>
              <a:rPr dirty="0" spc="-5"/>
              <a:t>Let </a:t>
            </a:r>
            <a:r>
              <a:rPr dirty="0" sz="1900" spc="-70" i="1">
                <a:latin typeface="Arial"/>
                <a:cs typeface="Arial"/>
              </a:rPr>
              <a:t>S </a:t>
            </a:r>
            <a:r>
              <a:rPr dirty="0" spc="-5"/>
              <a:t>be an empty</a:t>
            </a:r>
            <a:r>
              <a:rPr dirty="0" spc="-15"/>
              <a:t> </a:t>
            </a:r>
            <a:r>
              <a:rPr dirty="0"/>
              <a:t>stack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10"/>
              </a:lnSpc>
            </a:pPr>
            <a:r>
              <a:rPr dirty="0" spc="-5" b="1">
                <a:latin typeface="Arial"/>
                <a:cs typeface="Arial"/>
              </a:rPr>
              <a:t>for </a:t>
            </a:r>
            <a:r>
              <a:rPr dirty="0" sz="1900" spc="-30" i="1">
                <a:latin typeface="Arial"/>
                <a:cs typeface="Arial"/>
              </a:rPr>
              <a:t>i=</a:t>
            </a:r>
            <a:r>
              <a:rPr dirty="0" spc="-30"/>
              <a:t>0 </a:t>
            </a:r>
            <a:r>
              <a:rPr dirty="0"/>
              <a:t>to </a:t>
            </a:r>
            <a:r>
              <a:rPr dirty="0" sz="1900" spc="-35" i="1">
                <a:latin typeface="Arial"/>
                <a:cs typeface="Arial"/>
              </a:rPr>
              <a:t>n-</a:t>
            </a:r>
            <a:r>
              <a:rPr dirty="0" spc="-35"/>
              <a:t>1</a:t>
            </a:r>
            <a:r>
              <a:rPr dirty="0" spc="-70"/>
              <a:t> </a:t>
            </a:r>
            <a:r>
              <a:rPr dirty="0" b="1">
                <a:latin typeface="Arial"/>
                <a:cs typeface="Arial"/>
              </a:rPr>
              <a:t>do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3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spc="-5"/>
              <a:t>is an opening grouping </a:t>
            </a:r>
            <a:r>
              <a:rPr dirty="0" spc="-10"/>
              <a:t>symbol</a:t>
            </a:r>
            <a:r>
              <a:rPr dirty="0" spc="80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1475740">
              <a:lnSpc>
                <a:spcPts val="2125"/>
              </a:lnSpc>
            </a:pPr>
            <a:r>
              <a:rPr dirty="0" sz="1900" spc="-20" i="1">
                <a:latin typeface="Arial"/>
                <a:cs typeface="Arial"/>
              </a:rPr>
              <a:t>S</a:t>
            </a:r>
            <a:r>
              <a:rPr dirty="0" spc="-20"/>
              <a:t>.push(</a:t>
            </a:r>
            <a:r>
              <a:rPr dirty="0" sz="1900" spc="-20" i="1">
                <a:latin typeface="Arial"/>
                <a:cs typeface="Arial"/>
              </a:rPr>
              <a:t>X</a:t>
            </a:r>
            <a:r>
              <a:rPr dirty="0" spc="-20"/>
              <a:t>[</a:t>
            </a:r>
            <a:r>
              <a:rPr dirty="0" sz="1900" spc="-20" i="1">
                <a:latin typeface="Arial"/>
                <a:cs typeface="Arial"/>
              </a:rPr>
              <a:t>i</a:t>
            </a:r>
            <a:r>
              <a:rPr dirty="0" spc="-20"/>
              <a:t>])</a:t>
            </a:r>
            <a:endParaRPr sz="1900">
              <a:latin typeface="Arial"/>
              <a:cs typeface="Arial"/>
            </a:endParaRPr>
          </a:p>
          <a:p>
            <a:pPr marL="1475740" marR="1421130" indent="-915035">
              <a:lnSpc>
                <a:spcPts val="2140"/>
              </a:lnSpc>
              <a:spcBef>
                <a:spcPts val="110"/>
              </a:spcBef>
            </a:pPr>
            <a:r>
              <a:rPr dirty="0" spc="-5" b="1">
                <a:latin typeface="Arial"/>
                <a:cs typeface="Arial"/>
              </a:rPr>
              <a:t>else </a:t>
            </a: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spc="-5"/>
              <a:t>is a closing grouping </a:t>
            </a:r>
            <a:r>
              <a:rPr dirty="0" spc="-10"/>
              <a:t>symbol </a:t>
            </a:r>
            <a:r>
              <a:rPr dirty="0" b="1">
                <a:latin typeface="Arial"/>
                <a:cs typeface="Arial"/>
              </a:rPr>
              <a:t>then  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90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2390140">
              <a:lnSpc>
                <a:spcPts val="1989"/>
              </a:lnSpc>
            </a:pP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0000FF"/>
                </a:solidFill>
              </a:rPr>
              <a:t>{nothing </a:t>
            </a:r>
            <a:r>
              <a:rPr dirty="0">
                <a:solidFill>
                  <a:srgbClr val="0000FF"/>
                </a:solidFill>
              </a:rPr>
              <a:t>to match</a:t>
            </a:r>
            <a:r>
              <a:rPr dirty="0" spc="-3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with}</a:t>
            </a:r>
          </a:p>
          <a:p>
            <a:pPr marL="2390140" marR="379730" indent="-914400">
              <a:lnSpc>
                <a:spcPts val="2140"/>
              </a:lnSpc>
              <a:spcBef>
                <a:spcPts val="120"/>
              </a:spcBef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5" i="1">
                <a:latin typeface="Arial"/>
                <a:cs typeface="Arial"/>
              </a:rPr>
              <a:t>S</a:t>
            </a:r>
            <a:r>
              <a:rPr dirty="0" spc="-15"/>
              <a:t>.pop() </a:t>
            </a:r>
            <a:r>
              <a:rPr dirty="0" spc="-5"/>
              <a:t>does not </a:t>
            </a:r>
            <a:r>
              <a:rPr dirty="0"/>
              <a:t>match the </a:t>
            </a:r>
            <a:r>
              <a:rPr dirty="0" spc="-10"/>
              <a:t>type </a:t>
            </a:r>
            <a:r>
              <a:rPr dirty="0"/>
              <a:t>of </a:t>
            </a:r>
            <a:r>
              <a:rPr dirty="0" sz="1900" spc="-30" i="1">
                <a:latin typeface="Arial"/>
                <a:cs typeface="Arial"/>
              </a:rPr>
              <a:t>X</a:t>
            </a:r>
            <a:r>
              <a:rPr dirty="0" spc="-30"/>
              <a:t>[</a:t>
            </a:r>
            <a:r>
              <a:rPr dirty="0" sz="1900" spc="-30" i="1">
                <a:latin typeface="Arial"/>
                <a:cs typeface="Arial"/>
              </a:rPr>
              <a:t>i</a:t>
            </a:r>
            <a:r>
              <a:rPr dirty="0" spc="-30"/>
              <a:t>] </a:t>
            </a:r>
            <a:r>
              <a:rPr dirty="0" b="1">
                <a:latin typeface="Arial"/>
                <a:cs typeface="Arial"/>
              </a:rPr>
              <a:t>then  </a:t>
            </a:r>
            <a:r>
              <a:rPr dirty="0" spc="-5" b="1">
                <a:latin typeface="Arial"/>
                <a:cs typeface="Arial"/>
              </a:rPr>
              <a:t>return false </a:t>
            </a:r>
            <a:r>
              <a:rPr dirty="0" spc="-10">
                <a:solidFill>
                  <a:srgbClr val="0000FF"/>
                </a:solidFill>
              </a:rPr>
              <a:t>{wrong</a:t>
            </a:r>
            <a:r>
              <a:rPr dirty="0" spc="5">
                <a:solidFill>
                  <a:srgbClr val="0000FF"/>
                </a:solidFill>
              </a:rPr>
              <a:t> </a:t>
            </a:r>
            <a:r>
              <a:rPr dirty="0" spc="-10">
                <a:solidFill>
                  <a:srgbClr val="0000FF"/>
                </a:solidFill>
              </a:rPr>
              <a:t>type}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b="1">
                <a:latin typeface="Arial"/>
                <a:cs typeface="Arial"/>
              </a:rPr>
              <a:t>if </a:t>
            </a:r>
            <a:r>
              <a:rPr dirty="0" sz="1900" spc="-10" i="1">
                <a:latin typeface="Arial"/>
                <a:cs typeface="Arial"/>
              </a:rPr>
              <a:t>S</a:t>
            </a:r>
            <a:r>
              <a:rPr dirty="0" spc="-10"/>
              <a:t>.isEmpty()</a:t>
            </a:r>
            <a:r>
              <a:rPr dirty="0" spc="-85"/>
              <a:t> </a:t>
            </a:r>
            <a:r>
              <a:rPr dirty="0" b="1">
                <a:latin typeface="Arial"/>
                <a:cs typeface="Arial"/>
              </a:rPr>
              <a:t>then</a:t>
            </a:r>
            <a:endParaRPr sz="1900">
              <a:latin typeface="Arial"/>
              <a:cs typeface="Arial"/>
            </a:endParaRPr>
          </a:p>
          <a:p>
            <a:pPr marL="561340">
              <a:lnSpc>
                <a:spcPts val="2120"/>
              </a:lnSpc>
            </a:pPr>
            <a:r>
              <a:rPr dirty="0" spc="-5" b="1">
                <a:latin typeface="Arial"/>
                <a:cs typeface="Arial"/>
              </a:rPr>
              <a:t>return true </a:t>
            </a:r>
            <a:r>
              <a:rPr dirty="0" spc="-5">
                <a:solidFill>
                  <a:srgbClr val="0000FF"/>
                </a:solidFill>
              </a:rPr>
              <a:t>{every </a:t>
            </a:r>
            <a:r>
              <a:rPr dirty="0" spc="-10">
                <a:solidFill>
                  <a:srgbClr val="0000FF"/>
                </a:solidFill>
              </a:rPr>
              <a:t>symbol</a:t>
            </a:r>
            <a:r>
              <a:rPr dirty="0" spc="35">
                <a:solidFill>
                  <a:srgbClr val="0000FF"/>
                </a:solidFill>
              </a:rPr>
              <a:t> </a:t>
            </a:r>
            <a:r>
              <a:rPr dirty="0" spc="-5">
                <a:solidFill>
                  <a:srgbClr val="0000FF"/>
                </a:solidFill>
              </a:rPr>
              <a:t>matched}</a:t>
            </a:r>
          </a:p>
          <a:p>
            <a:pPr marL="12700">
              <a:lnSpc>
                <a:spcPts val="2130"/>
              </a:lnSpc>
            </a:pPr>
            <a:r>
              <a:rPr dirty="0" spc="-5" b="1">
                <a:solidFill>
                  <a:srgbClr val="FF0000"/>
                </a:solidFill>
                <a:latin typeface="Arial"/>
                <a:cs typeface="Arial"/>
              </a:rPr>
              <a:t>else</a:t>
            </a:r>
          </a:p>
          <a:p>
            <a:pPr marL="561340">
              <a:lnSpc>
                <a:spcPts val="2140"/>
              </a:lnSpc>
            </a:pPr>
            <a:r>
              <a:rPr dirty="0" spc="-5" b="1">
                <a:solidFill>
                  <a:srgbClr val="FF0000"/>
                </a:solidFill>
                <a:latin typeface="Arial"/>
                <a:cs typeface="Arial"/>
              </a:rPr>
              <a:t>return false </a:t>
            </a:r>
            <a:r>
              <a:rPr dirty="0" spc="-5">
                <a:solidFill>
                  <a:srgbClr val="FF0000"/>
                </a:solidFill>
              </a:rPr>
              <a:t>{some </a:t>
            </a:r>
            <a:r>
              <a:rPr dirty="0" spc="-10">
                <a:solidFill>
                  <a:srgbClr val="FF0000"/>
                </a:solidFill>
              </a:rPr>
              <a:t>symbols </a:t>
            </a:r>
            <a:r>
              <a:rPr dirty="0" spc="-15">
                <a:solidFill>
                  <a:srgbClr val="FF0000"/>
                </a:solidFill>
              </a:rPr>
              <a:t>were </a:t>
            </a:r>
            <a:r>
              <a:rPr dirty="0" spc="-5">
                <a:solidFill>
                  <a:srgbClr val="FF0000"/>
                </a:solidFill>
              </a:rPr>
              <a:t>never</a:t>
            </a:r>
            <a:r>
              <a:rPr dirty="0" spc="145">
                <a:solidFill>
                  <a:srgbClr val="FF0000"/>
                </a:solidFill>
              </a:rPr>
              <a:t> </a:t>
            </a:r>
            <a:r>
              <a:rPr dirty="0" spc="-5">
                <a:solidFill>
                  <a:srgbClr val="FF0000"/>
                </a:solidFill>
              </a:rPr>
              <a:t>matched}</a:t>
            </a:r>
          </a:p>
        </p:txBody>
      </p:sp>
      <p:sp>
        <p:nvSpPr>
          <p:cNvPr id="4" name="object 4"/>
          <p:cNvSpPr/>
          <p:nvPr/>
        </p:nvSpPr>
        <p:spPr>
          <a:xfrm>
            <a:off x="45719" y="370331"/>
            <a:ext cx="8851392" cy="83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217154" y="185559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217154" y="222643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17154" y="259727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17154" y="296811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17154" y="333895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17154" y="370979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17154" y="408063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17154" y="445147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217154" y="482231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17154" y="519315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604504" y="1478407"/>
            <a:ext cx="0" cy="4091940"/>
          </a:xfrm>
          <a:custGeom>
            <a:avLst/>
            <a:gdLst/>
            <a:ahLst/>
            <a:cxnLst/>
            <a:rect l="l" t="t" r="r" b="b"/>
            <a:pathLst>
              <a:path w="0" h="4091940">
                <a:moveTo>
                  <a:pt x="0" y="0"/>
                </a:moveTo>
                <a:lnTo>
                  <a:pt x="0" y="40919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223504" y="1478407"/>
            <a:ext cx="0" cy="4091940"/>
          </a:xfrm>
          <a:custGeom>
            <a:avLst/>
            <a:gdLst/>
            <a:ahLst/>
            <a:cxnLst/>
            <a:rect l="l" t="t" r="r" b="b"/>
            <a:pathLst>
              <a:path w="0" h="4091940">
                <a:moveTo>
                  <a:pt x="0" y="0"/>
                </a:moveTo>
                <a:lnTo>
                  <a:pt x="0" y="40919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17154" y="1484757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17154" y="5563996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366886" y="5234051"/>
            <a:ext cx="10160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(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25</a:t>
            </a:fld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354694" y="5631484"/>
            <a:ext cx="127635" cy="194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0D0D0D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229735">
              <a:lnSpc>
                <a:spcPct val="100000"/>
              </a:lnSpc>
              <a:tabLst>
                <a:tab pos="5807710" algn="l"/>
              </a:tabLst>
            </a:pPr>
            <a:r>
              <a:rPr dirty="0"/>
              <a:t>(</a:t>
            </a:r>
            <a:r>
              <a:rPr dirty="0" spc="-10"/>
              <a:t>6</a:t>
            </a:r>
            <a:r>
              <a:rPr dirty="0"/>
              <a:t>+</a:t>
            </a:r>
            <a:r>
              <a:rPr dirty="0" spc="5"/>
              <a:t>[</a:t>
            </a:r>
            <a:r>
              <a:rPr dirty="0" spc="-10"/>
              <a:t>8</a:t>
            </a:r>
            <a:r>
              <a:rPr dirty="0"/>
              <a:t>+</a:t>
            </a:r>
            <a:r>
              <a:rPr dirty="0" spc="-10"/>
              <a:t>2</a:t>
            </a:r>
            <a:r>
              <a:rPr dirty="0"/>
              <a:t>]*</a:t>
            </a:r>
            <a:r>
              <a:rPr dirty="0" spc="-5"/>
              <a:t>1</a:t>
            </a:r>
            <a:r>
              <a:rPr dirty="0"/>
              <a:t>	</a:t>
            </a:r>
            <a:r>
              <a:rPr dirty="0" spc="-5">
                <a:solidFill>
                  <a:srgbClr val="FF0000"/>
                </a:solidFill>
              </a:rPr>
              <a:t>false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&lt;body&gt;</a:t>
            </a:r>
          </a:p>
          <a:p>
            <a:pPr marL="268605">
              <a:lnSpc>
                <a:spcPct val="100000"/>
              </a:lnSpc>
              <a:spcBef>
                <a:spcPts val="70"/>
              </a:spcBef>
            </a:pPr>
            <a:r>
              <a:rPr dirty="0"/>
              <a:t>&lt;center&gt;</a:t>
            </a:r>
          </a:p>
          <a:p>
            <a:pPr marL="817244">
              <a:lnSpc>
                <a:spcPct val="100000"/>
              </a:lnSpc>
              <a:spcBef>
                <a:spcPts val="60"/>
              </a:spcBef>
            </a:pPr>
            <a:r>
              <a:rPr dirty="0"/>
              <a:t>&lt;h1&gt; </a:t>
            </a:r>
            <a:r>
              <a:rPr dirty="0">
                <a:solidFill>
                  <a:srgbClr val="000000"/>
                </a:solidFill>
              </a:rPr>
              <a:t>The Little </a:t>
            </a:r>
            <a:r>
              <a:rPr dirty="0" spc="-5">
                <a:solidFill>
                  <a:srgbClr val="000000"/>
                </a:solidFill>
              </a:rPr>
              <a:t>Boat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/>
              <a:t>&lt;/h1&gt;</a:t>
            </a:r>
          </a:p>
          <a:p>
            <a:pPr marL="268605">
              <a:lnSpc>
                <a:spcPct val="100000"/>
              </a:lnSpc>
              <a:spcBef>
                <a:spcPts val="60"/>
              </a:spcBef>
            </a:pPr>
            <a:r>
              <a:rPr dirty="0"/>
              <a:t>&lt;/center&gt;</a:t>
            </a:r>
          </a:p>
          <a:p>
            <a:pPr marL="268605" marR="782955">
              <a:lnSpc>
                <a:spcPct val="103699"/>
              </a:lnSpc>
              <a:spcBef>
                <a:spcPts val="10"/>
              </a:spcBef>
            </a:pPr>
            <a:r>
              <a:rPr dirty="0"/>
              <a:t>&lt;p&gt; </a:t>
            </a:r>
            <a:r>
              <a:rPr dirty="0">
                <a:solidFill>
                  <a:srgbClr val="000000"/>
                </a:solidFill>
              </a:rPr>
              <a:t>The storm tossed the little  boat like a </a:t>
            </a:r>
            <a:r>
              <a:rPr dirty="0" spc="-5">
                <a:solidFill>
                  <a:srgbClr val="000000"/>
                </a:solidFill>
              </a:rPr>
              <a:t>cheap </a:t>
            </a:r>
            <a:r>
              <a:rPr dirty="0">
                <a:solidFill>
                  <a:srgbClr val="000000"/>
                </a:solidFill>
              </a:rPr>
              <a:t>sneaker in an  </a:t>
            </a:r>
            <a:r>
              <a:rPr dirty="0" spc="-5">
                <a:solidFill>
                  <a:srgbClr val="000000"/>
                </a:solidFill>
              </a:rPr>
              <a:t>old </a:t>
            </a:r>
            <a:r>
              <a:rPr dirty="0">
                <a:solidFill>
                  <a:srgbClr val="000000"/>
                </a:solidFill>
              </a:rPr>
              <a:t>washing machine. The three  drunken fishermen </a:t>
            </a:r>
            <a:r>
              <a:rPr dirty="0" spc="-5">
                <a:solidFill>
                  <a:srgbClr val="000000"/>
                </a:solidFill>
              </a:rPr>
              <a:t>were </a:t>
            </a:r>
            <a:r>
              <a:rPr dirty="0">
                <a:solidFill>
                  <a:srgbClr val="000000"/>
                </a:solidFill>
              </a:rPr>
              <a:t>used</a:t>
            </a:r>
            <a:r>
              <a:rPr dirty="0" spc="-17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to  such treatment, </a:t>
            </a:r>
            <a:r>
              <a:rPr dirty="0" spc="-5">
                <a:solidFill>
                  <a:srgbClr val="000000"/>
                </a:solidFill>
              </a:rPr>
              <a:t>of course,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but</a:t>
            </a:r>
          </a:p>
          <a:p>
            <a:pPr marL="268605" marR="542290">
              <a:lnSpc>
                <a:spcPts val="1750"/>
              </a:lnSpc>
              <a:spcBef>
                <a:spcPts val="60"/>
              </a:spcBef>
            </a:pPr>
            <a:r>
              <a:rPr dirty="0">
                <a:solidFill>
                  <a:srgbClr val="000000"/>
                </a:solidFill>
              </a:rPr>
              <a:t>not the tree salesman, who </a:t>
            </a:r>
            <a:r>
              <a:rPr dirty="0" spc="-5">
                <a:solidFill>
                  <a:srgbClr val="000000"/>
                </a:solidFill>
              </a:rPr>
              <a:t>even</a:t>
            </a:r>
            <a:r>
              <a:rPr dirty="0" spc="-17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as  a stowaway now felt that</a:t>
            </a:r>
            <a:r>
              <a:rPr dirty="0" spc="-18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he</a:t>
            </a:r>
          </a:p>
          <a:p>
            <a:pPr marL="268605">
              <a:lnSpc>
                <a:spcPts val="1670"/>
              </a:lnSpc>
            </a:pPr>
            <a:r>
              <a:rPr dirty="0">
                <a:solidFill>
                  <a:srgbClr val="000000"/>
                </a:solidFill>
              </a:rPr>
              <a:t>had overpaid for the</a:t>
            </a:r>
            <a:r>
              <a:rPr dirty="0" spc="-15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voyage.</a:t>
            </a:r>
            <a:r>
              <a:rPr dirty="0"/>
              <a:t>&lt;/p&gt;</a:t>
            </a:r>
          </a:p>
          <a:p>
            <a:pPr marL="268605">
              <a:lnSpc>
                <a:spcPct val="100000"/>
              </a:lnSpc>
              <a:spcBef>
                <a:spcPts val="60"/>
              </a:spcBef>
            </a:pPr>
            <a:r>
              <a:rPr dirty="0"/>
              <a:t>&lt;ol&gt;</a:t>
            </a:r>
          </a:p>
          <a:p>
            <a:pPr marL="817244">
              <a:lnSpc>
                <a:spcPct val="100000"/>
              </a:lnSpc>
              <a:spcBef>
                <a:spcPts val="70"/>
              </a:spcBef>
            </a:pPr>
            <a:r>
              <a:rPr dirty="0"/>
              <a:t>&lt;li&gt; </a:t>
            </a:r>
            <a:r>
              <a:rPr dirty="0" spc="-5">
                <a:solidFill>
                  <a:srgbClr val="000000"/>
                </a:solidFill>
              </a:rPr>
              <a:t>Will </a:t>
            </a:r>
            <a:r>
              <a:rPr dirty="0">
                <a:solidFill>
                  <a:srgbClr val="000000"/>
                </a:solidFill>
              </a:rPr>
              <a:t>the salesman die?</a:t>
            </a:r>
            <a:r>
              <a:rPr dirty="0" spc="-175">
                <a:solidFill>
                  <a:srgbClr val="000000"/>
                </a:solidFill>
              </a:rPr>
              <a:t> </a:t>
            </a:r>
            <a:r>
              <a:rPr dirty="0"/>
              <a:t>&lt;/li&gt;</a:t>
            </a:r>
          </a:p>
          <a:p>
            <a:pPr marL="817244">
              <a:lnSpc>
                <a:spcPct val="100000"/>
              </a:lnSpc>
              <a:spcBef>
                <a:spcPts val="60"/>
              </a:spcBef>
            </a:pPr>
            <a:r>
              <a:rPr dirty="0"/>
              <a:t>&lt;li&gt; </a:t>
            </a:r>
            <a:r>
              <a:rPr dirty="0">
                <a:solidFill>
                  <a:srgbClr val="000000"/>
                </a:solidFill>
              </a:rPr>
              <a:t>What </a:t>
            </a:r>
            <a:r>
              <a:rPr dirty="0" spc="-5">
                <a:solidFill>
                  <a:srgbClr val="000000"/>
                </a:solidFill>
              </a:rPr>
              <a:t>color </a:t>
            </a:r>
            <a:r>
              <a:rPr dirty="0">
                <a:solidFill>
                  <a:srgbClr val="000000"/>
                </a:solidFill>
              </a:rPr>
              <a:t>is the boat?</a:t>
            </a:r>
            <a:r>
              <a:rPr dirty="0" spc="-165">
                <a:solidFill>
                  <a:srgbClr val="000000"/>
                </a:solidFill>
              </a:rPr>
              <a:t> </a:t>
            </a:r>
            <a:r>
              <a:rPr dirty="0"/>
              <a:t>&lt;/li&gt;</a:t>
            </a:r>
          </a:p>
          <a:p>
            <a:pPr marL="817244">
              <a:lnSpc>
                <a:spcPct val="100000"/>
              </a:lnSpc>
              <a:spcBef>
                <a:spcPts val="60"/>
              </a:spcBef>
            </a:pPr>
            <a:r>
              <a:rPr dirty="0"/>
              <a:t>&lt;li&gt; </a:t>
            </a:r>
            <a:r>
              <a:rPr dirty="0">
                <a:solidFill>
                  <a:srgbClr val="000000"/>
                </a:solidFill>
              </a:rPr>
              <a:t>And what about </a:t>
            </a:r>
            <a:r>
              <a:rPr dirty="0" spc="-5">
                <a:solidFill>
                  <a:srgbClr val="000000"/>
                </a:solidFill>
              </a:rPr>
              <a:t>Naomi?</a:t>
            </a:r>
            <a:r>
              <a:rPr dirty="0" spc="-155">
                <a:solidFill>
                  <a:srgbClr val="000000"/>
                </a:solidFill>
              </a:rPr>
              <a:t> </a:t>
            </a:r>
            <a:r>
              <a:rPr dirty="0"/>
              <a:t>&lt;/li&gt;</a:t>
            </a:r>
          </a:p>
          <a:p>
            <a:pPr marL="268605">
              <a:lnSpc>
                <a:spcPct val="100000"/>
              </a:lnSpc>
              <a:spcBef>
                <a:spcPts val="75"/>
              </a:spcBef>
            </a:pPr>
            <a:r>
              <a:rPr dirty="0"/>
              <a:t>&lt;/ol&gt;</a:t>
            </a: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&lt;/body&gt;</a:t>
            </a:r>
          </a:p>
        </p:txBody>
      </p:sp>
      <p:sp>
        <p:nvSpPr>
          <p:cNvPr id="3" name="object 3"/>
          <p:cNvSpPr/>
          <p:nvPr/>
        </p:nvSpPr>
        <p:spPr>
          <a:xfrm>
            <a:off x="32003" y="361188"/>
            <a:ext cx="5902452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56310">
              <a:lnSpc>
                <a:spcPct val="100000"/>
              </a:lnSpc>
            </a:pPr>
            <a:r>
              <a:rPr dirty="0"/>
              <a:t>The Little</a:t>
            </a:r>
            <a:r>
              <a:rPr dirty="0" spc="-150"/>
              <a:t> </a:t>
            </a:r>
            <a:r>
              <a:rPr dirty="0"/>
              <a:t>Boat</a:t>
            </a:r>
          </a:p>
          <a:p>
            <a:pPr marL="12700" marR="86360">
              <a:lnSpc>
                <a:spcPct val="100800"/>
              </a:lnSpc>
              <a:spcBef>
                <a:spcPts val="1780"/>
              </a:spcBef>
            </a:pPr>
            <a:r>
              <a:rPr dirty="0" sz="1600" spc="-5"/>
              <a:t>The storm tossed </a:t>
            </a:r>
            <a:r>
              <a:rPr dirty="0" sz="1600"/>
              <a:t>the </a:t>
            </a:r>
            <a:r>
              <a:rPr dirty="0" sz="1600" spc="-5"/>
              <a:t>little boat  like a cheap sneaker in an old  washing machine. The three  drunken fishermen were used to  such treatment, of course, but not  </a:t>
            </a:r>
            <a:r>
              <a:rPr dirty="0" sz="1600"/>
              <a:t>the </a:t>
            </a:r>
            <a:r>
              <a:rPr dirty="0" sz="1600" spc="-5"/>
              <a:t>tree salesman, who even</a:t>
            </a:r>
            <a:r>
              <a:rPr dirty="0" sz="1600"/>
              <a:t> </a:t>
            </a:r>
            <a:r>
              <a:rPr dirty="0" sz="1600" spc="-5"/>
              <a:t>as</a:t>
            </a:r>
            <a:endParaRPr sz="1600"/>
          </a:p>
          <a:p>
            <a:pPr marL="12700" marR="186690">
              <a:lnSpc>
                <a:spcPct val="100600"/>
              </a:lnSpc>
              <a:spcBef>
                <a:spcPts val="10"/>
              </a:spcBef>
            </a:pPr>
            <a:r>
              <a:rPr dirty="0" sz="1600" spc="-5"/>
              <a:t>a stowaway now felt that he had  overpaid for </a:t>
            </a:r>
            <a:r>
              <a:rPr dirty="0" sz="1600"/>
              <a:t>the</a:t>
            </a:r>
            <a:r>
              <a:rPr dirty="0" sz="1600" spc="-40"/>
              <a:t> </a:t>
            </a:r>
            <a:r>
              <a:rPr dirty="0" sz="1600" spc="-5"/>
              <a:t>voyage.</a:t>
            </a:r>
            <a:endParaRPr sz="1600"/>
          </a:p>
          <a:p>
            <a:pPr>
              <a:lnSpc>
                <a:spcPct val="100000"/>
              </a:lnSpc>
            </a:pPr>
            <a:endParaRPr sz="1700"/>
          </a:p>
          <a:p>
            <a:pPr marL="210820" indent="-198120">
              <a:lnSpc>
                <a:spcPct val="100000"/>
              </a:lnSpc>
              <a:buAutoNum type="arabicPeriod"/>
              <a:tabLst>
                <a:tab pos="210820" algn="l"/>
              </a:tabLst>
            </a:pPr>
            <a:r>
              <a:rPr dirty="0" sz="1600" spc="-20"/>
              <a:t>Will </a:t>
            </a:r>
            <a:r>
              <a:rPr dirty="0" sz="1600" spc="-5"/>
              <a:t>the salesman</a:t>
            </a:r>
            <a:r>
              <a:rPr dirty="0" sz="1600" spc="35"/>
              <a:t> </a:t>
            </a:r>
            <a:r>
              <a:rPr dirty="0" sz="1600" spc="-5"/>
              <a:t>die?</a:t>
            </a:r>
            <a:endParaRPr sz="1600"/>
          </a:p>
          <a:p>
            <a:pPr marL="210820" indent="-198120">
              <a:lnSpc>
                <a:spcPct val="100000"/>
              </a:lnSpc>
              <a:spcBef>
                <a:spcPts val="10"/>
              </a:spcBef>
              <a:buAutoNum type="arabicPeriod"/>
              <a:tabLst>
                <a:tab pos="211454" algn="l"/>
              </a:tabLst>
            </a:pPr>
            <a:r>
              <a:rPr dirty="0" sz="1600" spc="-5"/>
              <a:t>What color is </a:t>
            </a:r>
            <a:r>
              <a:rPr dirty="0" sz="1600"/>
              <a:t>the</a:t>
            </a:r>
            <a:r>
              <a:rPr dirty="0" sz="1600" spc="-10"/>
              <a:t> </a:t>
            </a:r>
            <a:r>
              <a:rPr dirty="0" sz="1600" spc="-5"/>
              <a:t>boat?</a:t>
            </a:r>
            <a:endParaRPr sz="1600"/>
          </a:p>
          <a:p>
            <a:pPr marL="202565" indent="-189865">
              <a:lnSpc>
                <a:spcPct val="100000"/>
              </a:lnSpc>
              <a:spcBef>
                <a:spcPts val="10"/>
              </a:spcBef>
              <a:buAutoNum type="arabicPeriod"/>
              <a:tabLst>
                <a:tab pos="203200" algn="l"/>
              </a:tabLst>
            </a:pPr>
            <a:r>
              <a:rPr dirty="0" sz="1600" spc="-5"/>
              <a:t>And what about</a:t>
            </a:r>
            <a:r>
              <a:rPr dirty="0" sz="1600" spc="-55"/>
              <a:t> </a:t>
            </a:r>
            <a:r>
              <a:rPr dirty="0" sz="1600" spc="-10"/>
              <a:t>Naomi?</a:t>
            </a:r>
            <a:endParaRPr sz="16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25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3716" y="1236598"/>
            <a:ext cx="7620634" cy="28511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/>
              <a:t>For </a:t>
            </a:r>
            <a:r>
              <a:rPr dirty="0" sz="1800" spc="-5"/>
              <a:t>fully-correct </a:t>
            </a:r>
            <a:r>
              <a:rPr dirty="0" sz="1800"/>
              <a:t>HTML, </a:t>
            </a:r>
            <a:r>
              <a:rPr dirty="0" sz="1800" spc="-5"/>
              <a:t>each </a:t>
            </a:r>
            <a:r>
              <a:rPr dirty="0" sz="1800" spc="-5">
                <a:solidFill>
                  <a:srgbClr val="C00000"/>
                </a:solidFill>
              </a:rPr>
              <a:t>&lt;name&gt; </a:t>
            </a:r>
            <a:r>
              <a:rPr dirty="0" sz="1800" spc="-5"/>
              <a:t>should pair </a:t>
            </a:r>
            <a:r>
              <a:rPr dirty="0" sz="1800" spc="-15"/>
              <a:t>with </a:t>
            </a:r>
            <a:r>
              <a:rPr dirty="0" sz="1800" spc="-5"/>
              <a:t>a matching</a:t>
            </a:r>
            <a:r>
              <a:rPr dirty="0" sz="1800" spc="185"/>
              <a:t> </a:t>
            </a:r>
            <a:r>
              <a:rPr dirty="0" sz="1800" spc="-5">
                <a:solidFill>
                  <a:srgbClr val="C00000"/>
                </a:solidFill>
              </a:rPr>
              <a:t>&lt;/name&gt;</a:t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1404873"/>
            <a:ext cx="6962775" cy="4181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import</a:t>
            </a:r>
            <a:r>
              <a:rPr dirty="0" sz="13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java.io.*;</a:t>
            </a:r>
            <a:endParaRPr sz="1300">
              <a:latin typeface="SimSun"/>
              <a:cs typeface="SimSun"/>
            </a:endParaRPr>
          </a:p>
          <a:p>
            <a:pPr marL="12700" marR="4637405">
              <a:lnSpc>
                <a:spcPts val="1490"/>
              </a:lnSpc>
              <a:spcBef>
                <a:spcPts val="70"/>
              </a:spcBef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import </a:t>
            </a:r>
            <a:r>
              <a:rPr dirty="0" sz="1300" spc="-5">
                <a:latin typeface="SimSun"/>
                <a:cs typeface="SimSun"/>
              </a:rPr>
              <a:t>java.util.Scanner;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import</a:t>
            </a:r>
            <a:r>
              <a:rPr dirty="0" sz="1300" spc="-6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net.datastructures.*;</a:t>
            </a:r>
            <a:endParaRPr sz="13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1991995">
              <a:lnSpc>
                <a:spcPts val="1490"/>
              </a:lnSpc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/** Simplified test of matching tags in an HTML document. */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class </a:t>
            </a:r>
            <a:r>
              <a:rPr dirty="0" sz="1300" spc="-5">
                <a:latin typeface="SimSun"/>
                <a:cs typeface="SimSun"/>
              </a:rPr>
              <a:t>HTML</a:t>
            </a:r>
            <a:r>
              <a:rPr dirty="0" sz="1300" spc="-1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268605" marR="1571625">
              <a:lnSpc>
                <a:spcPts val="1490"/>
              </a:lnSpc>
              <a:spcBef>
                <a:spcPts val="1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/** Strip the first and last characters off a &lt;tag&gt; string. */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static </a:t>
            </a:r>
            <a:r>
              <a:rPr dirty="0" sz="1300" spc="-5">
                <a:latin typeface="SimSun"/>
                <a:cs typeface="SimSun"/>
              </a:rPr>
              <a:t>String stripEnds(String t)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817244">
              <a:lnSpc>
                <a:spcPts val="142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(t.length() &lt;=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2)</a:t>
            </a:r>
            <a:endParaRPr sz="1300">
              <a:latin typeface="SimSun"/>
              <a:cs typeface="SimSun"/>
            </a:endParaRPr>
          </a:p>
          <a:p>
            <a:pPr marL="817244" marR="1167130" indent="914400">
              <a:lnSpc>
                <a:spcPts val="1490"/>
              </a:lnSpc>
              <a:spcBef>
                <a:spcPts val="75"/>
              </a:spcBef>
              <a:tabLst>
                <a:tab pos="3561079" algn="l"/>
              </a:tabLst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null;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this is a</a:t>
            </a:r>
            <a:r>
              <a:rPr dirty="0" sz="1300" spc="-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degenerate</a:t>
            </a:r>
            <a:r>
              <a:rPr dirty="0" sz="1300" spc="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tag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spc="-5">
                <a:latin typeface="SimSun"/>
                <a:cs typeface="SimSun"/>
              </a:rPr>
              <a:t>t.substring(1, t.length() -</a:t>
            </a:r>
            <a:r>
              <a:rPr dirty="0" sz="1300" spc="2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1);</a:t>
            </a:r>
            <a:endParaRPr sz="1300">
              <a:latin typeface="SimSun"/>
              <a:cs typeface="SimSun"/>
            </a:endParaRPr>
          </a:p>
          <a:p>
            <a:pPr marL="268605">
              <a:lnSpc>
                <a:spcPts val="145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268605" marR="1076325">
              <a:lnSpc>
                <a:spcPts val="1490"/>
              </a:lnSpc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/** Test if a stripped tag string is empty or a true opening tag. */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static boolean </a:t>
            </a:r>
            <a:r>
              <a:rPr dirty="0" sz="1300" spc="-5">
                <a:latin typeface="SimSun"/>
                <a:cs typeface="SimSun"/>
              </a:rPr>
              <a:t>isOpeningTag(String tag)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817244">
              <a:lnSpc>
                <a:spcPts val="14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spc="-5">
                <a:latin typeface="SimSun"/>
                <a:cs typeface="SimSun"/>
              </a:rPr>
              <a:t>(tag.length() == 0) || (tag.charAt(0) !=</a:t>
            </a:r>
            <a:r>
              <a:rPr dirty="0" sz="1300" spc="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'/');</a:t>
            </a:r>
            <a:endParaRPr sz="1300">
              <a:latin typeface="SimSun"/>
              <a:cs typeface="SimSun"/>
            </a:endParaRPr>
          </a:p>
          <a:p>
            <a:pPr marL="268605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/>
              <a:cs typeface="Times New Roman"/>
            </a:endParaRPr>
          </a:p>
          <a:p>
            <a:pPr marL="268605">
              <a:lnSpc>
                <a:spcPts val="1525"/>
              </a:lnSpc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/** Test if stripped tag1 matches closing tag2 (first character is '/').</a:t>
            </a:r>
            <a:r>
              <a:rPr dirty="0" sz="1300" spc="21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*/</a:t>
            </a:r>
            <a:endParaRPr sz="1300">
              <a:latin typeface="SimSun"/>
              <a:cs typeface="SimSun"/>
            </a:endParaRPr>
          </a:p>
          <a:p>
            <a:pPr marL="268605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static boolean </a:t>
            </a:r>
            <a:r>
              <a:rPr dirty="0" sz="1300" spc="-10">
                <a:latin typeface="SimSun"/>
                <a:cs typeface="SimSun"/>
              </a:rPr>
              <a:t>areMatchingTags(String </a:t>
            </a:r>
            <a:r>
              <a:rPr dirty="0" sz="1300" spc="-5">
                <a:latin typeface="SimSun"/>
                <a:cs typeface="SimSun"/>
              </a:rPr>
              <a:t>tag1, String tag2)</a:t>
            </a:r>
            <a:r>
              <a:rPr dirty="0" sz="1300" spc="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817244">
              <a:lnSpc>
                <a:spcPts val="1495"/>
              </a:lnSpc>
              <a:tabLst>
                <a:tab pos="4475480" algn="l"/>
              </a:tabLst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tag1.equals(tag2.substring(1));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test against name after</a:t>
            </a:r>
            <a:r>
              <a:rPr dirty="0" sz="1300" spc="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'/'</a:t>
            </a:r>
            <a:endParaRPr sz="1300">
              <a:latin typeface="SimSun"/>
              <a:cs typeface="SimSun"/>
            </a:endParaRPr>
          </a:p>
          <a:p>
            <a:pPr marL="268605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6888" y="297179"/>
            <a:ext cx="8019288" cy="745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25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4404" y="1932431"/>
            <a:ext cx="6974205" cy="2369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382520">
              <a:lnSpc>
                <a:spcPct val="107500"/>
              </a:lnSpc>
            </a:pP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/** Test if every opening tag has a matching closing tag.</a:t>
            </a:r>
            <a:r>
              <a:rPr dirty="0" sz="12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*/  </a:t>
            </a: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public static boolean </a:t>
            </a:r>
            <a:r>
              <a:rPr dirty="0" sz="1200">
                <a:latin typeface="SimSun"/>
                <a:cs typeface="SimSun"/>
              </a:rPr>
              <a:t>isHTMLMatched(String[] tag)</a:t>
            </a:r>
            <a:r>
              <a:rPr dirty="0" sz="1200" spc="-225">
                <a:latin typeface="SimSun"/>
                <a:cs typeface="SimSun"/>
              </a:rPr>
              <a:t> </a:t>
            </a:r>
            <a:r>
              <a:rPr dirty="0" sz="1200">
                <a:latin typeface="SimSun"/>
                <a:cs typeface="SimSun"/>
              </a:rPr>
              <a:t>{</a:t>
            </a:r>
            <a:endParaRPr sz="1200">
              <a:latin typeface="SimSun"/>
              <a:cs typeface="SimSun"/>
            </a:endParaRPr>
          </a:p>
          <a:p>
            <a:pPr marL="560705" marR="767080">
              <a:lnSpc>
                <a:spcPct val="107600"/>
              </a:lnSpc>
              <a:spcBef>
                <a:spcPts val="10"/>
              </a:spcBef>
              <a:tabLst>
                <a:tab pos="4218940" algn="l"/>
              </a:tabLst>
            </a:pPr>
            <a:r>
              <a:rPr dirty="0" sz="1200">
                <a:latin typeface="SimSun"/>
                <a:cs typeface="SimSun"/>
              </a:rPr>
              <a:t>Stack&lt;String&gt; S =</a:t>
            </a:r>
            <a:r>
              <a:rPr dirty="0" sz="1200" spc="-15">
                <a:latin typeface="SimSun"/>
                <a:cs typeface="SimSun"/>
              </a:rPr>
              <a:t> </a:t>
            </a:r>
            <a:r>
              <a:rPr dirty="0" sz="1200">
                <a:latin typeface="SimSun"/>
                <a:cs typeface="SimSun"/>
              </a:rPr>
              <a:t>new NodeStack&lt;String&gt;();	</a:t>
            </a: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// Stack for</a:t>
            </a:r>
            <a:r>
              <a:rPr dirty="0" sz="1200" spc="-9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matching</a:t>
            </a:r>
            <a:r>
              <a:rPr dirty="0" sz="1200" spc="-3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tags  </a:t>
            </a: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for </a:t>
            </a:r>
            <a:r>
              <a:rPr dirty="0" sz="1200">
                <a:latin typeface="SimSun"/>
                <a:cs typeface="SimSun"/>
              </a:rPr>
              <a:t>(</a:t>
            </a: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200">
                <a:latin typeface="SimSun"/>
                <a:cs typeface="SimSun"/>
              </a:rPr>
              <a:t>i = 0; (i &lt; tag.length) &amp;&amp; (tag[i] != </a:t>
            </a: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200">
                <a:latin typeface="SimSun"/>
                <a:cs typeface="SimSun"/>
              </a:rPr>
              <a:t>); i++)</a:t>
            </a:r>
            <a:r>
              <a:rPr dirty="0" sz="1200" spc="-195">
                <a:latin typeface="SimSun"/>
                <a:cs typeface="SimSun"/>
              </a:rPr>
              <a:t> </a:t>
            </a:r>
            <a:r>
              <a:rPr dirty="0" sz="1200">
                <a:latin typeface="SimSun"/>
                <a:cs typeface="SimSun"/>
              </a:rPr>
              <a:t>{</a:t>
            </a:r>
            <a:endParaRPr sz="12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105"/>
              </a:spcBef>
            </a:pP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2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200">
                <a:latin typeface="SimSun"/>
                <a:cs typeface="SimSun"/>
              </a:rPr>
              <a:t>(isOpeningTag(tag[i]))</a:t>
            </a:r>
            <a:endParaRPr sz="12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120"/>
              </a:spcBef>
              <a:tabLst>
                <a:tab pos="4218940" algn="l"/>
              </a:tabLst>
            </a:pPr>
            <a:r>
              <a:rPr dirty="0" sz="1200">
                <a:latin typeface="SimSun"/>
                <a:cs typeface="SimSun"/>
              </a:rPr>
              <a:t>S.push(tag[i]);	</a:t>
            </a: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// opening tag; push it on the</a:t>
            </a:r>
            <a:r>
              <a:rPr dirty="0" sz="12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stack</a:t>
            </a:r>
            <a:endParaRPr sz="12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105"/>
              </a:spcBef>
            </a:pP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2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200">
                <a:latin typeface="SimSun"/>
                <a:cs typeface="SimSun"/>
              </a:rPr>
              <a:t>{</a:t>
            </a:r>
            <a:endParaRPr sz="1200">
              <a:latin typeface="SimSun"/>
              <a:cs typeface="SimSun"/>
            </a:endParaRPr>
          </a:p>
          <a:p>
            <a:pPr algn="ctr" marR="967105">
              <a:lnSpc>
                <a:spcPct val="100000"/>
              </a:lnSpc>
              <a:spcBef>
                <a:spcPts val="105"/>
              </a:spcBef>
            </a:pP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2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200">
                <a:latin typeface="SimSun"/>
                <a:cs typeface="SimSun"/>
              </a:rPr>
              <a:t>(S.isEmpty())</a:t>
            </a:r>
            <a:endParaRPr sz="1200">
              <a:latin typeface="SimSun"/>
              <a:cs typeface="SimSun"/>
            </a:endParaRPr>
          </a:p>
          <a:p>
            <a:pPr marL="2390140" marR="1224280" indent="914400">
              <a:lnSpc>
                <a:spcPct val="107500"/>
              </a:lnSpc>
              <a:spcBef>
                <a:spcPts val="10"/>
              </a:spcBef>
            </a:pP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return false</a:t>
            </a:r>
            <a:r>
              <a:rPr dirty="0" sz="1200">
                <a:latin typeface="SimSun"/>
                <a:cs typeface="SimSun"/>
              </a:rPr>
              <a:t>;</a:t>
            </a: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// nothing to</a:t>
            </a:r>
            <a:r>
              <a:rPr dirty="0" sz="1200" spc="-18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match  </a:t>
            </a: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200">
                <a:latin typeface="SimSun"/>
                <a:cs typeface="SimSun"/>
              </a:rPr>
              <a:t>(!areMatchingTags(S.pop(),</a:t>
            </a:r>
            <a:r>
              <a:rPr dirty="0" sz="1200" spc="-130">
                <a:latin typeface="SimSun"/>
                <a:cs typeface="SimSun"/>
              </a:rPr>
              <a:t> </a:t>
            </a:r>
            <a:r>
              <a:rPr dirty="0" sz="1200">
                <a:latin typeface="SimSun"/>
                <a:cs typeface="SimSun"/>
              </a:rPr>
              <a:t>tag[i]))</a:t>
            </a:r>
            <a:endParaRPr sz="1200">
              <a:latin typeface="SimSun"/>
              <a:cs typeface="SimSun"/>
            </a:endParaRPr>
          </a:p>
          <a:p>
            <a:pPr marL="3304540">
              <a:lnSpc>
                <a:spcPct val="100000"/>
              </a:lnSpc>
              <a:spcBef>
                <a:spcPts val="110"/>
              </a:spcBef>
            </a:pPr>
            <a:r>
              <a:rPr dirty="0" sz="12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200">
                <a:latin typeface="SimSun"/>
                <a:cs typeface="SimSun"/>
              </a:rPr>
              <a:t>; </a:t>
            </a:r>
            <a:r>
              <a:rPr dirty="0" sz="1200" spc="-5">
                <a:solidFill>
                  <a:srgbClr val="00AF50"/>
                </a:solidFill>
                <a:latin typeface="SimSun"/>
                <a:cs typeface="SimSun"/>
              </a:rPr>
              <a:t>// wrong</a:t>
            </a:r>
            <a:r>
              <a:rPr dirty="0" sz="1200" spc="-15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200" spc="-5">
                <a:solidFill>
                  <a:srgbClr val="00AF50"/>
                </a:solidFill>
                <a:latin typeface="SimSun"/>
                <a:cs typeface="SimSun"/>
              </a:rPr>
              <a:t>match</a:t>
            </a:r>
            <a:endParaRPr sz="12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SimSun"/>
                <a:cs typeface="SimSun"/>
              </a:rPr>
              <a:t>}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2994" y="4312030"/>
            <a:ext cx="1859280" cy="777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SimSun"/>
                <a:cs typeface="SimSun"/>
              </a:rPr>
              <a:t>}</a:t>
            </a:r>
            <a:endParaRPr sz="12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200">
                <a:latin typeface="SimSun"/>
                <a:cs typeface="SimSun"/>
              </a:rPr>
              <a:t>(S.isEmpty())</a:t>
            </a:r>
            <a:endParaRPr sz="1200">
              <a:latin typeface="SimSun"/>
              <a:cs typeface="SimSun"/>
            </a:endParaRPr>
          </a:p>
          <a:p>
            <a:pPr marL="12700" marR="5080" indent="914400">
              <a:lnSpc>
                <a:spcPct val="107500"/>
              </a:lnSpc>
              <a:spcBef>
                <a:spcPts val="10"/>
              </a:spcBef>
            </a:pP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2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2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200" spc="5">
                <a:latin typeface="SimSun"/>
                <a:cs typeface="SimSun"/>
              </a:rPr>
              <a:t>;  </a:t>
            </a: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20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200">
                <a:latin typeface="SimSun"/>
                <a:cs typeface="SimSun"/>
              </a:rPr>
              <a:t>;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61228" y="4706746"/>
            <a:ext cx="3376929" cy="383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// we matched</a:t>
            </a:r>
            <a:r>
              <a:rPr dirty="0" sz="12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everything</a:t>
            </a:r>
            <a:endParaRPr sz="12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// we have some tags that never were</a:t>
            </a:r>
            <a:r>
              <a:rPr dirty="0" sz="12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matched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9248" y="5099939"/>
            <a:ext cx="10160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SimSun"/>
                <a:cs typeface="SimSun"/>
              </a:rPr>
              <a:t>}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6888" y="297179"/>
            <a:ext cx="7694676" cy="745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25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4404" y="1537970"/>
            <a:ext cx="6212205" cy="975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public final static int </a:t>
            </a:r>
            <a:r>
              <a:rPr dirty="0" sz="1200">
                <a:latin typeface="SimSun"/>
                <a:cs typeface="SimSun"/>
              </a:rPr>
              <a:t>CAPACITY = 1000; </a:t>
            </a: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// Tag array</a:t>
            </a:r>
            <a:r>
              <a:rPr dirty="0" sz="1200" spc="-24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size</a:t>
            </a:r>
            <a:endParaRPr sz="12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/* Parse an HTML document into an array of html tags</a:t>
            </a:r>
            <a:r>
              <a:rPr dirty="0" sz="12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*/</a:t>
            </a:r>
            <a:endParaRPr sz="12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5" b="1">
                <a:solidFill>
                  <a:srgbClr val="001F5F"/>
                </a:solidFill>
                <a:latin typeface="SimSun"/>
                <a:cs typeface="SimSun"/>
              </a:rPr>
              <a:t>public static </a:t>
            </a:r>
            <a:r>
              <a:rPr dirty="0" sz="1200" spc="-5">
                <a:latin typeface="SimSun"/>
                <a:cs typeface="SimSun"/>
              </a:rPr>
              <a:t>String[] parseHTML(Scanner s)</a:t>
            </a:r>
            <a:r>
              <a:rPr dirty="0" sz="1200" spc="-100">
                <a:latin typeface="SimSun"/>
                <a:cs typeface="SimSun"/>
              </a:rPr>
              <a:t> </a:t>
            </a:r>
            <a:r>
              <a:rPr dirty="0" sz="1200">
                <a:latin typeface="SimSun"/>
                <a:cs typeface="SimSun"/>
              </a:rPr>
              <a:t>{</a:t>
            </a:r>
            <a:endParaRPr sz="12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SimSun"/>
                <a:cs typeface="SimSun"/>
              </a:rPr>
              <a:t>String[] tag = </a:t>
            </a: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200">
                <a:latin typeface="SimSun"/>
                <a:cs typeface="SimSun"/>
              </a:rPr>
              <a:t>String[CAPACITY]; </a:t>
            </a: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// our tag array (initially all</a:t>
            </a:r>
            <a:r>
              <a:rPr dirty="0" sz="1200" spc="-14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null)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21251" y="2524378"/>
            <a:ext cx="2616200" cy="383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// tag</a:t>
            </a:r>
            <a:r>
              <a:rPr dirty="0" sz="1200" spc="-10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counter</a:t>
            </a:r>
            <a:endParaRPr sz="12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// token returned by the scanner</a:t>
            </a:r>
            <a:r>
              <a:rPr dirty="0" sz="1200" spc="-10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s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2994" y="2510662"/>
            <a:ext cx="1929764" cy="593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843280">
              <a:lnSpc>
                <a:spcPct val="107500"/>
              </a:lnSpc>
            </a:pP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200">
                <a:latin typeface="SimSun"/>
                <a:cs typeface="SimSun"/>
              </a:rPr>
              <a:t>count =</a:t>
            </a:r>
            <a:r>
              <a:rPr dirty="0" sz="1200" spc="-140">
                <a:latin typeface="SimSun"/>
                <a:cs typeface="SimSun"/>
              </a:rPr>
              <a:t> </a:t>
            </a:r>
            <a:r>
              <a:rPr dirty="0" sz="1200">
                <a:latin typeface="SimSun"/>
                <a:cs typeface="SimSun"/>
              </a:rPr>
              <a:t>0;  String</a:t>
            </a:r>
            <a:r>
              <a:rPr dirty="0" sz="1200" spc="-114">
                <a:latin typeface="SimSun"/>
                <a:cs typeface="SimSun"/>
              </a:rPr>
              <a:t> </a:t>
            </a:r>
            <a:r>
              <a:rPr dirty="0" sz="1200">
                <a:latin typeface="SimSun"/>
                <a:cs typeface="SimSun"/>
              </a:rPr>
              <a:t>token;</a:t>
            </a:r>
            <a:endParaRPr sz="12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while </a:t>
            </a:r>
            <a:r>
              <a:rPr dirty="0" sz="1200">
                <a:latin typeface="SimSun"/>
                <a:cs typeface="SimSun"/>
              </a:rPr>
              <a:t>(s.hasNextLine())</a:t>
            </a:r>
            <a:r>
              <a:rPr dirty="0" sz="1200" spc="-145">
                <a:latin typeface="SimSun"/>
                <a:cs typeface="SimSun"/>
              </a:rPr>
              <a:t> </a:t>
            </a:r>
            <a:r>
              <a:rPr dirty="0" sz="1200">
                <a:latin typeface="SimSun"/>
                <a:cs typeface="SimSun"/>
              </a:rPr>
              <a:t>{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7394" y="3115690"/>
            <a:ext cx="535940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while </a:t>
            </a:r>
            <a:r>
              <a:rPr dirty="0" sz="1200">
                <a:latin typeface="SimSun"/>
                <a:cs typeface="SimSun"/>
              </a:rPr>
              <a:t>((token = s.findInLine("&lt;[^&gt;]*&gt;")) != </a:t>
            </a: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200">
                <a:latin typeface="SimSun"/>
                <a:cs typeface="SimSun"/>
              </a:rPr>
              <a:t>) </a:t>
            </a: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// find the next</a:t>
            </a:r>
            <a:r>
              <a:rPr dirty="0" sz="1200" spc="-17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tag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17394" y="3298571"/>
            <a:ext cx="3377565" cy="396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914400">
              <a:lnSpc>
                <a:spcPct val="107500"/>
              </a:lnSpc>
            </a:pPr>
            <a:r>
              <a:rPr dirty="0" sz="1200">
                <a:latin typeface="SimSun"/>
                <a:cs typeface="SimSun"/>
              </a:rPr>
              <a:t>tag[count++] =</a:t>
            </a:r>
            <a:r>
              <a:rPr dirty="0" sz="1200" spc="-114">
                <a:latin typeface="SimSun"/>
                <a:cs typeface="SimSun"/>
              </a:rPr>
              <a:t> </a:t>
            </a:r>
            <a:r>
              <a:rPr dirty="0" sz="1200">
                <a:latin typeface="SimSun"/>
                <a:cs typeface="SimSun"/>
              </a:rPr>
              <a:t>stripEnds(token);  s.nextLine();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26885" y="3312286"/>
            <a:ext cx="2311400" cy="383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// strip the ends off this</a:t>
            </a:r>
            <a:r>
              <a:rPr dirty="0" sz="1200" spc="-10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tag</a:t>
            </a:r>
            <a:endParaRPr sz="12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// go to the next</a:t>
            </a:r>
            <a:r>
              <a:rPr dirty="0" sz="1200" spc="-10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line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2994" y="3707257"/>
            <a:ext cx="862330" cy="383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SimSun"/>
                <a:cs typeface="SimSun"/>
              </a:rPr>
              <a:t>}</a:t>
            </a:r>
            <a:endParaRPr sz="12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2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200">
                <a:latin typeface="SimSun"/>
                <a:cs typeface="SimSun"/>
              </a:rPr>
              <a:t>tag;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32175" y="3903853"/>
            <a:ext cx="238633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// our array of (stripped)</a:t>
            </a:r>
            <a:r>
              <a:rPr dirty="0" sz="12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200">
                <a:solidFill>
                  <a:srgbClr val="00AF50"/>
                </a:solidFill>
                <a:latin typeface="SimSun"/>
                <a:cs typeface="SimSun"/>
              </a:rPr>
              <a:t>tags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8068" y="4100448"/>
            <a:ext cx="7001509" cy="17646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>
              <a:lnSpc>
                <a:spcPct val="100000"/>
              </a:lnSpc>
            </a:pPr>
            <a:r>
              <a:rPr dirty="0" sz="1200">
                <a:latin typeface="SimSun"/>
                <a:cs typeface="SimSun"/>
              </a:rPr>
              <a:t>}</a:t>
            </a:r>
            <a:endParaRPr sz="12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817244" marR="2138045" indent="-548640">
              <a:lnSpc>
                <a:spcPct val="107500"/>
              </a:lnSpc>
            </a:pP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public static void </a:t>
            </a:r>
            <a:r>
              <a:rPr dirty="0" sz="1200">
                <a:latin typeface="SimSun"/>
                <a:cs typeface="SimSun"/>
              </a:rPr>
              <a:t>main(String[] args) </a:t>
            </a: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throws </a:t>
            </a:r>
            <a:r>
              <a:rPr dirty="0" sz="1200">
                <a:latin typeface="SimSun"/>
                <a:cs typeface="SimSun"/>
              </a:rPr>
              <a:t>IOException {  </a:t>
            </a: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200">
                <a:latin typeface="SimSun"/>
                <a:cs typeface="SimSun"/>
              </a:rPr>
              <a:t>(isHTMLMatched(parseHTML(</a:t>
            </a:r>
            <a:r>
              <a:rPr dirty="0" sz="1200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200" spc="-15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200">
                <a:latin typeface="SimSun"/>
                <a:cs typeface="SimSun"/>
              </a:rPr>
              <a:t>Scanner(System.in))))</a:t>
            </a:r>
            <a:endParaRPr sz="1200">
              <a:latin typeface="SimSun"/>
              <a:cs typeface="SimSun"/>
            </a:endParaRPr>
          </a:p>
          <a:p>
            <a:pPr marL="1731645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SimSun"/>
                <a:cs typeface="SimSun"/>
              </a:rPr>
              <a:t>System.out.println("The input file is a matched HTML</a:t>
            </a:r>
            <a:r>
              <a:rPr dirty="0" sz="1200" spc="-114">
                <a:latin typeface="SimSun"/>
                <a:cs typeface="SimSun"/>
              </a:rPr>
              <a:t> </a:t>
            </a:r>
            <a:r>
              <a:rPr dirty="0" sz="1200">
                <a:latin typeface="SimSun"/>
                <a:cs typeface="SimSun"/>
              </a:rPr>
              <a:t>document.");</a:t>
            </a:r>
            <a:endParaRPr sz="1200">
              <a:latin typeface="SimSun"/>
              <a:cs typeface="SimSun"/>
            </a:endParaRPr>
          </a:p>
          <a:p>
            <a:pPr marL="817244">
              <a:lnSpc>
                <a:spcPct val="100000"/>
              </a:lnSpc>
              <a:spcBef>
                <a:spcPts val="105"/>
              </a:spcBef>
            </a:pPr>
            <a:r>
              <a:rPr dirty="0" sz="12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200">
              <a:latin typeface="SimSun"/>
              <a:cs typeface="SimSun"/>
            </a:endParaRPr>
          </a:p>
          <a:p>
            <a:pPr marL="1731645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SimSun"/>
                <a:cs typeface="SimSun"/>
              </a:rPr>
              <a:t>System.out.println("The input file is not a matched HTML</a:t>
            </a:r>
            <a:r>
              <a:rPr dirty="0" sz="1200" spc="-114">
                <a:latin typeface="SimSun"/>
                <a:cs typeface="SimSun"/>
              </a:rPr>
              <a:t> </a:t>
            </a:r>
            <a:r>
              <a:rPr dirty="0" sz="1200">
                <a:latin typeface="SimSun"/>
                <a:cs typeface="SimSun"/>
              </a:rPr>
              <a:t>document.");</a:t>
            </a:r>
            <a:endParaRPr sz="12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latin typeface="SimSun"/>
                <a:cs typeface="SimSun"/>
              </a:rPr>
              <a:t>}</a:t>
            </a:r>
            <a:endParaRPr sz="12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SimSun"/>
                <a:cs typeface="SimSun"/>
              </a:rPr>
              <a:t>}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6888" y="297179"/>
            <a:ext cx="7694676" cy="745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25</a:t>
            </a:fld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731" y="461772"/>
            <a:ext cx="738835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9112" y="1792478"/>
            <a:ext cx="338455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/>
              <a:t>14 – 3 * 2 </a:t>
            </a:r>
            <a:r>
              <a:rPr dirty="0" sz="1800"/>
              <a:t>+ </a:t>
            </a:r>
            <a:r>
              <a:rPr dirty="0" sz="1800" spc="-5"/>
              <a:t>7 </a:t>
            </a:r>
            <a:r>
              <a:rPr dirty="0" sz="1800"/>
              <a:t>= </a:t>
            </a:r>
            <a:r>
              <a:rPr dirty="0" sz="1800" spc="-5"/>
              <a:t>(14 – (3 * 2) </a:t>
            </a:r>
            <a:r>
              <a:rPr dirty="0" sz="1800"/>
              <a:t>) +</a:t>
            </a:r>
            <a:r>
              <a:rPr dirty="0" sz="1800" spc="-40"/>
              <a:t> </a:t>
            </a:r>
            <a:r>
              <a:rPr dirty="0" sz="1800" spc="-5"/>
              <a:t>7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46</a:t>
            </a:fld>
          </a:p>
        </p:txBody>
      </p:sp>
      <p:sp>
        <p:nvSpPr>
          <p:cNvPr id="7" name="object 7"/>
          <p:cNvSpPr txBox="1"/>
          <p:nvPr/>
        </p:nvSpPr>
        <p:spPr>
          <a:xfrm>
            <a:off x="6808469" y="6585219"/>
            <a:ext cx="1029969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z="1000" spc="-5">
                <a:latin typeface="Arial"/>
                <a:cs typeface="Arial"/>
              </a:rPr>
              <a:t>© </a:t>
            </a:r>
            <a:r>
              <a:rPr dirty="0" sz="1000" spc="-10">
                <a:latin typeface="Arial"/>
                <a:cs typeface="Arial"/>
              </a:rPr>
              <a:t>2010</a:t>
            </a:r>
            <a:r>
              <a:rPr dirty="0" sz="1000" spc="-8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Stallmann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2235708"/>
            <a:ext cx="5206365" cy="1931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C00000"/>
                </a:solidFill>
                <a:latin typeface="Arial"/>
                <a:cs typeface="Arial"/>
              </a:rPr>
              <a:t>Operator</a:t>
            </a:r>
            <a:r>
              <a:rPr dirty="0" sz="1800" spc="-4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C00000"/>
                </a:solidFill>
                <a:latin typeface="Arial"/>
                <a:cs typeface="Arial"/>
              </a:rPr>
              <a:t>precedence</a:t>
            </a:r>
            <a:endParaRPr sz="1800">
              <a:latin typeface="Arial"/>
              <a:cs typeface="Arial"/>
            </a:endParaRPr>
          </a:p>
          <a:p>
            <a:pPr marL="98933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* has precedence over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+/–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C00000"/>
                </a:solidFill>
                <a:latin typeface="Arial"/>
                <a:cs typeface="Arial"/>
              </a:rPr>
              <a:t>Associativity</a:t>
            </a:r>
            <a:endParaRPr sz="1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operators </a:t>
            </a:r>
            <a:r>
              <a:rPr dirty="0" sz="1800">
                <a:latin typeface="Arial"/>
                <a:cs typeface="Arial"/>
              </a:rPr>
              <a:t>of the same </a:t>
            </a:r>
            <a:r>
              <a:rPr dirty="0" sz="1800" spc="-5">
                <a:latin typeface="Arial"/>
                <a:cs typeface="Arial"/>
              </a:rPr>
              <a:t>precedence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group</a:t>
            </a:r>
            <a:endParaRPr sz="1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evaluated </a:t>
            </a:r>
            <a:r>
              <a:rPr dirty="0" sz="1800">
                <a:latin typeface="Arial"/>
                <a:cs typeface="Arial"/>
              </a:rPr>
              <a:t>from </a:t>
            </a:r>
            <a:r>
              <a:rPr dirty="0" sz="1800" spc="-5">
                <a:latin typeface="Arial"/>
                <a:cs typeface="Arial"/>
              </a:rPr>
              <a:t>left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right</a:t>
            </a:r>
            <a:endParaRPr sz="1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Example: </a:t>
            </a:r>
            <a:r>
              <a:rPr dirty="0" sz="1800">
                <a:latin typeface="Arial"/>
                <a:cs typeface="Arial"/>
              </a:rPr>
              <a:t>(x </a:t>
            </a:r>
            <a:r>
              <a:rPr dirty="0" sz="1800" spc="-5">
                <a:latin typeface="Arial"/>
                <a:cs typeface="Arial"/>
              </a:rPr>
              <a:t>– </a:t>
            </a:r>
            <a:r>
              <a:rPr dirty="0" sz="1800" spc="-15">
                <a:latin typeface="Arial"/>
                <a:cs typeface="Arial"/>
              </a:rPr>
              <a:t>y) </a:t>
            </a:r>
            <a:r>
              <a:rPr dirty="0" sz="1800">
                <a:latin typeface="Arial"/>
                <a:cs typeface="Arial"/>
              </a:rPr>
              <a:t>+ z rather </a:t>
            </a:r>
            <a:r>
              <a:rPr dirty="0" sz="1800" spc="-5">
                <a:latin typeface="Arial"/>
                <a:cs typeface="Arial"/>
              </a:rPr>
              <a:t>than </a:t>
            </a:r>
            <a:r>
              <a:rPr dirty="0" sz="1800">
                <a:latin typeface="Arial"/>
                <a:cs typeface="Arial"/>
              </a:rPr>
              <a:t>x </a:t>
            </a:r>
            <a:r>
              <a:rPr dirty="0" sz="1800" spc="-5">
                <a:latin typeface="Arial"/>
                <a:cs typeface="Arial"/>
              </a:rPr>
              <a:t>– </a:t>
            </a:r>
            <a:r>
              <a:rPr dirty="0" sz="1800">
                <a:latin typeface="Arial"/>
                <a:cs typeface="Arial"/>
              </a:rPr>
              <a:t>(y +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z)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6063" y="5088890"/>
            <a:ext cx="7628255" cy="561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10"/>
              </a:lnSpc>
            </a:pPr>
            <a:r>
              <a:rPr dirty="0" sz="1800">
                <a:solidFill>
                  <a:srgbClr val="C00000"/>
                </a:solidFill>
                <a:latin typeface="Arial"/>
                <a:cs typeface="Arial"/>
              </a:rPr>
              <a:t>Idea: </a:t>
            </a:r>
            <a:r>
              <a:rPr dirty="0" sz="1800" spc="-5">
                <a:latin typeface="Arial"/>
                <a:cs typeface="Arial"/>
              </a:rPr>
              <a:t>push each operator on </a:t>
            </a:r>
            <a:r>
              <a:rPr dirty="0" sz="1800">
                <a:latin typeface="Arial"/>
                <a:cs typeface="Arial"/>
              </a:rPr>
              <a:t>the stack, but first </a:t>
            </a:r>
            <a:r>
              <a:rPr dirty="0" sz="1800" spc="-5">
                <a:latin typeface="Arial"/>
                <a:cs typeface="Arial"/>
              </a:rPr>
              <a:t>pop and </a:t>
            </a:r>
            <a:r>
              <a:rPr dirty="0" sz="1800">
                <a:latin typeface="Arial"/>
                <a:cs typeface="Arial"/>
              </a:rPr>
              <a:t>perform </a:t>
            </a:r>
            <a:r>
              <a:rPr dirty="0" sz="1800" spc="-5">
                <a:latin typeface="Arial"/>
                <a:cs typeface="Arial"/>
              </a:rPr>
              <a:t>higher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230"/>
              </a:lnSpc>
            </a:pPr>
            <a:r>
              <a:rPr dirty="0" sz="1900" spc="-55" i="1">
                <a:latin typeface="Arial"/>
                <a:cs typeface="Arial"/>
              </a:rPr>
              <a:t>equal </a:t>
            </a:r>
            <a:r>
              <a:rPr dirty="0" sz="1800" spc="-5">
                <a:latin typeface="Arial"/>
                <a:cs typeface="Arial"/>
              </a:rPr>
              <a:t>precedence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operations.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0772" y="1492884"/>
            <a:ext cx="88900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Lucida Sans Unicode"/>
                <a:cs typeface="Lucida Sans Unicode"/>
              </a:rPr>
              <a:t>Two</a:t>
            </a:r>
            <a:r>
              <a:rPr dirty="0" sz="1200" spc="-100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stacks: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0772" y="1763014"/>
            <a:ext cx="3400425" cy="9696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14325" algn="l"/>
              </a:tabLst>
            </a:pPr>
            <a:r>
              <a:rPr dirty="0" sz="800" spc="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800" spc="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1200" spc="-5">
                <a:latin typeface="Lucida Sans Unicode"/>
                <a:cs typeface="Lucida Sans Unicode"/>
              </a:rPr>
              <a:t>opStk holds</a:t>
            </a:r>
            <a:r>
              <a:rPr dirty="0" sz="1200" spc="-55">
                <a:latin typeface="Lucida Sans Unicode"/>
                <a:cs typeface="Lucida Sans Unicode"/>
              </a:rPr>
              <a:t> </a:t>
            </a:r>
            <a:r>
              <a:rPr dirty="0" sz="1200" spc="-10">
                <a:latin typeface="Lucida Sans Unicode"/>
                <a:cs typeface="Lucida Sans Unicode"/>
              </a:rPr>
              <a:t>operators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  <a:tabLst>
                <a:tab pos="314325" algn="l"/>
              </a:tabLst>
            </a:pPr>
            <a:r>
              <a:rPr dirty="0" sz="800" spc="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800" spc="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1200">
                <a:latin typeface="Lucida Sans Unicode"/>
                <a:cs typeface="Lucida Sans Unicode"/>
              </a:rPr>
              <a:t>valStk </a:t>
            </a:r>
            <a:r>
              <a:rPr dirty="0" sz="1200" spc="-5">
                <a:latin typeface="Lucida Sans Unicode"/>
                <a:cs typeface="Lucida Sans Unicode"/>
              </a:rPr>
              <a:t>holds</a:t>
            </a:r>
            <a:r>
              <a:rPr dirty="0" sz="1200" spc="-85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values</a:t>
            </a:r>
            <a:endParaRPr sz="1200">
              <a:latin typeface="Lucida Sans Unicode"/>
              <a:cs typeface="Lucida Sans Unicode"/>
            </a:endParaRPr>
          </a:p>
          <a:p>
            <a:pPr marL="268605" marR="5080" indent="-256540">
              <a:lnSpc>
                <a:spcPct val="120000"/>
              </a:lnSpc>
              <a:spcBef>
                <a:spcPts val="405"/>
              </a:spcBef>
              <a:tabLst>
                <a:tab pos="268605" algn="l"/>
              </a:tabLst>
            </a:pPr>
            <a:r>
              <a:rPr dirty="0" sz="800" spc="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800" spc="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1200" spc="-5">
                <a:latin typeface="Lucida Sans Unicode"/>
                <a:cs typeface="Lucida Sans Unicode"/>
              </a:rPr>
              <a:t>Use $ </a:t>
            </a:r>
            <a:r>
              <a:rPr dirty="0" sz="1200">
                <a:latin typeface="Lucida Sans Unicode"/>
                <a:cs typeface="Lucida Sans Unicode"/>
              </a:rPr>
              <a:t>as </a:t>
            </a:r>
            <a:r>
              <a:rPr dirty="0" sz="1200" spc="-5">
                <a:latin typeface="Lucida Sans Unicode"/>
                <a:cs typeface="Lucida Sans Unicode"/>
              </a:rPr>
              <a:t>special  “end of input”</a:t>
            </a:r>
            <a:r>
              <a:rPr dirty="0" sz="1200" spc="-20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token</a:t>
            </a:r>
            <a:r>
              <a:rPr dirty="0" sz="1200" spc="10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with </a:t>
            </a:r>
            <a:r>
              <a:rPr dirty="0" sz="1200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lowest</a:t>
            </a:r>
            <a:r>
              <a:rPr dirty="0" sz="1200" spc="-65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precedence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0772" y="3019714"/>
            <a:ext cx="1574800" cy="1216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295910" marR="173990" indent="-283845">
              <a:lnSpc>
                <a:spcPct val="143800"/>
              </a:lnSpc>
            </a:pPr>
            <a:r>
              <a:rPr dirty="0" sz="1200" b="1">
                <a:latin typeface="Lucida Sans Unicode"/>
                <a:cs typeface="Lucida Sans Unicode"/>
              </a:rPr>
              <a:t>Algorithm </a:t>
            </a:r>
            <a:r>
              <a:rPr dirty="0" sz="1200">
                <a:solidFill>
                  <a:srgbClr val="C00000"/>
                </a:solidFill>
                <a:latin typeface="Lucida Sans Unicode"/>
                <a:cs typeface="Lucida Sans Unicode"/>
              </a:rPr>
              <a:t>doOp()  </a:t>
            </a:r>
            <a:r>
              <a:rPr dirty="0" sz="1050">
                <a:latin typeface="Arial"/>
                <a:cs typeface="Arial"/>
              </a:rPr>
              <a:t>x </a:t>
            </a:r>
            <a:r>
              <a:rPr dirty="0" sz="1050" spc="5">
                <a:latin typeface="Symbol"/>
                <a:cs typeface="Symbol"/>
              </a:rPr>
              <a:t>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Arial"/>
                <a:cs typeface="Arial"/>
              </a:rPr>
              <a:t>valStk.pop();  y </a:t>
            </a:r>
            <a:r>
              <a:rPr dirty="0" sz="1050" spc="5">
                <a:latin typeface="Symbol"/>
                <a:cs typeface="Symbol"/>
              </a:rPr>
              <a:t>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Arial"/>
                <a:cs typeface="Arial"/>
              </a:rPr>
              <a:t>valStk.pop();  </a:t>
            </a:r>
            <a:r>
              <a:rPr dirty="0" sz="1050" b="1">
                <a:latin typeface="Arial"/>
                <a:cs typeface="Arial"/>
              </a:rPr>
              <a:t>op </a:t>
            </a:r>
            <a:r>
              <a:rPr dirty="0" sz="1050" spc="5">
                <a:latin typeface="Symbol"/>
                <a:cs typeface="Symbol"/>
              </a:rPr>
              <a:t></a:t>
            </a:r>
            <a:r>
              <a:rPr dirty="0" sz="1050" spc="-90">
                <a:latin typeface="Times New Roman"/>
                <a:cs typeface="Times New Roman"/>
              </a:rPr>
              <a:t> </a:t>
            </a:r>
            <a:r>
              <a:rPr dirty="0" sz="1050">
                <a:latin typeface="Arial"/>
                <a:cs typeface="Arial"/>
              </a:rPr>
              <a:t>opStk.pop();</a:t>
            </a:r>
            <a:endParaRPr sz="1050">
              <a:latin typeface="Arial"/>
              <a:cs typeface="Arial"/>
            </a:endParaRPr>
          </a:p>
          <a:p>
            <a:pPr marL="295910">
              <a:lnSpc>
                <a:spcPct val="100000"/>
              </a:lnSpc>
              <a:spcBef>
                <a:spcPts val="540"/>
              </a:spcBef>
            </a:pPr>
            <a:r>
              <a:rPr dirty="0" sz="1050">
                <a:latin typeface="Arial"/>
                <a:cs typeface="Arial"/>
              </a:rPr>
              <a:t>valStk.push</a:t>
            </a:r>
            <a:r>
              <a:rPr dirty="0" sz="1050">
                <a:latin typeface="Lucida Sans Unicode"/>
                <a:cs typeface="Lucida Sans Unicode"/>
              </a:rPr>
              <a:t>( y </a:t>
            </a:r>
            <a:r>
              <a:rPr dirty="0" sz="1050" spc="5" b="1">
                <a:latin typeface="Lucida Sans Unicode"/>
                <a:cs typeface="Lucida Sans Unicode"/>
              </a:rPr>
              <a:t>op </a:t>
            </a:r>
            <a:r>
              <a:rPr dirty="0" sz="1050">
                <a:latin typeface="Lucida Sans Unicode"/>
                <a:cs typeface="Lucida Sans Unicode"/>
              </a:rPr>
              <a:t>x</a:t>
            </a:r>
            <a:r>
              <a:rPr dirty="0" sz="1050" spc="-120">
                <a:latin typeface="Lucida Sans Unicode"/>
                <a:cs typeface="Lucida Sans Unicode"/>
              </a:rPr>
              <a:t> </a:t>
            </a:r>
            <a:r>
              <a:rPr dirty="0" sz="1050">
                <a:latin typeface="Lucida Sans Unicode"/>
                <a:cs typeface="Lucida Sans Unicode"/>
              </a:rPr>
              <a:t>)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0772" y="4433996"/>
            <a:ext cx="3082290" cy="1189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6680" marR="857885" indent="-94615">
              <a:lnSpc>
                <a:spcPct val="153100"/>
              </a:lnSpc>
            </a:pPr>
            <a:r>
              <a:rPr dirty="0" sz="1200" b="1">
                <a:latin typeface="Lucida Sans Unicode"/>
                <a:cs typeface="Lucida Sans Unicode"/>
              </a:rPr>
              <a:t>Algorithm </a:t>
            </a:r>
            <a:r>
              <a:rPr dirty="0" sz="1200" spc="-5">
                <a:solidFill>
                  <a:srgbClr val="C00000"/>
                </a:solidFill>
                <a:latin typeface="Lucida Sans Unicode"/>
                <a:cs typeface="Lucida Sans Unicode"/>
              </a:rPr>
              <a:t>repeatOps</a:t>
            </a:r>
            <a:r>
              <a:rPr dirty="0" sz="1200" spc="-5">
                <a:latin typeface="Lucida Sans Unicode"/>
                <a:cs typeface="Lucida Sans Unicode"/>
              </a:rPr>
              <a:t>( </a:t>
            </a:r>
            <a:r>
              <a:rPr dirty="0" sz="1200">
                <a:latin typeface="Lucida Sans Unicode"/>
                <a:cs typeface="Lucida Sans Unicode"/>
              </a:rPr>
              <a:t>refOp</a:t>
            </a:r>
            <a:r>
              <a:rPr dirty="0" sz="1200" spc="-165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):  </a:t>
            </a:r>
            <a:r>
              <a:rPr dirty="0" sz="1200" spc="5" b="1">
                <a:latin typeface="Lucida Sans Unicode"/>
                <a:cs typeface="Lucida Sans Unicode"/>
              </a:rPr>
              <a:t>while </a:t>
            </a:r>
            <a:r>
              <a:rPr dirty="0" sz="1200">
                <a:latin typeface="Lucida Sans Unicode"/>
                <a:cs typeface="Lucida Sans Unicode"/>
              </a:rPr>
              <a:t>(  </a:t>
            </a:r>
            <a:r>
              <a:rPr dirty="0" sz="1200" spc="-5">
                <a:latin typeface="Lucida Sans Unicode"/>
                <a:cs typeface="Lucida Sans Unicode"/>
              </a:rPr>
              <a:t>valStk.size() </a:t>
            </a:r>
            <a:r>
              <a:rPr dirty="0" sz="1200">
                <a:latin typeface="Lucida Sans Unicode"/>
                <a:cs typeface="Lucida Sans Unicode"/>
              </a:rPr>
              <a:t>&gt; 1</a:t>
            </a:r>
            <a:r>
              <a:rPr dirty="0" sz="1200" spc="-114">
                <a:latin typeface="Lucida Sans Unicode"/>
                <a:cs typeface="Lucida Sans Unicode"/>
              </a:rPr>
              <a:t> </a:t>
            </a:r>
            <a:r>
              <a:rPr dirty="0" sz="1600" spc="-5" b="1">
                <a:latin typeface="Symbol"/>
                <a:cs typeface="Symbol"/>
              </a:rPr>
              <a:t></a:t>
            </a:r>
            <a:endParaRPr sz="1600">
              <a:latin typeface="Symbol"/>
              <a:cs typeface="Symbol"/>
            </a:endParaRPr>
          </a:p>
          <a:p>
            <a:pPr marL="1149350" marR="5080" indent="-454659">
              <a:lnSpc>
                <a:spcPct val="148300"/>
              </a:lnSpc>
              <a:spcBef>
                <a:spcPts val="5"/>
              </a:spcBef>
            </a:pPr>
            <a:r>
              <a:rPr dirty="0" sz="1200" spc="-5">
                <a:latin typeface="Lucida Sans Unicode"/>
                <a:cs typeface="Lucida Sans Unicode"/>
              </a:rPr>
              <a:t>prec(refOp) </a:t>
            </a:r>
            <a:r>
              <a:rPr dirty="0" sz="1200">
                <a:latin typeface="Lucida Sans Unicode"/>
                <a:cs typeface="Lucida Sans Unicode"/>
              </a:rPr>
              <a:t>≤ </a:t>
            </a:r>
            <a:r>
              <a:rPr dirty="0" sz="1200" spc="-5">
                <a:latin typeface="Lucida Sans Unicode"/>
                <a:cs typeface="Lucida Sans Unicode"/>
              </a:rPr>
              <a:t>prec(opStk.top() </a:t>
            </a:r>
            <a:r>
              <a:rPr dirty="0" sz="1200">
                <a:latin typeface="Lucida Sans Unicode"/>
                <a:cs typeface="Lucida Sans Unicode"/>
              </a:rPr>
              <a:t>)  doOp()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84216" y="1492884"/>
            <a:ext cx="3700145" cy="864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Lucida Sans Unicode"/>
                <a:cs typeface="Lucida Sans Unicode"/>
              </a:rPr>
              <a:t>Algorithm</a:t>
            </a:r>
            <a:r>
              <a:rPr dirty="0" sz="1200" spc="-130" b="1">
                <a:latin typeface="Lucida Sans Unicode"/>
                <a:cs typeface="Lucida Sans Unicode"/>
              </a:rPr>
              <a:t> </a:t>
            </a:r>
            <a:r>
              <a:rPr dirty="0" sz="1200">
                <a:solidFill>
                  <a:srgbClr val="C00000"/>
                </a:solidFill>
                <a:latin typeface="Lucida Sans Unicode"/>
                <a:cs typeface="Lucida Sans Unicode"/>
              </a:rPr>
              <a:t>EvalExp</a:t>
            </a:r>
            <a:r>
              <a:rPr dirty="0" sz="1200">
                <a:latin typeface="Lucida Sans Unicode"/>
                <a:cs typeface="Lucida Sans Unicode"/>
              </a:rPr>
              <a:t>()</a:t>
            </a:r>
            <a:endParaRPr sz="1200">
              <a:latin typeface="Lucida Sans Unicode"/>
              <a:cs typeface="Lucida Sans Unicode"/>
            </a:endParaRPr>
          </a:p>
          <a:p>
            <a:pPr marL="524510" marR="5080" indent="-228600">
              <a:lnSpc>
                <a:spcPct val="120000"/>
              </a:lnSpc>
              <a:spcBef>
                <a:spcPts val="330"/>
              </a:spcBef>
            </a:pPr>
            <a:r>
              <a:rPr dirty="0" sz="1050" b="1">
                <a:latin typeface="Lucida Sans Unicode"/>
                <a:cs typeface="Lucida Sans Unicode"/>
              </a:rPr>
              <a:t>Input: </a:t>
            </a:r>
            <a:r>
              <a:rPr dirty="0" sz="1050">
                <a:latin typeface="Lucida Sans Unicode"/>
                <a:cs typeface="Lucida Sans Unicode"/>
              </a:rPr>
              <a:t>a stream of tokens representing an</a:t>
            </a:r>
            <a:r>
              <a:rPr dirty="0" sz="1050" spc="-170">
                <a:latin typeface="Lucida Sans Unicode"/>
                <a:cs typeface="Lucida Sans Unicode"/>
              </a:rPr>
              <a:t> </a:t>
            </a:r>
            <a:r>
              <a:rPr dirty="0" sz="1050" spc="-5">
                <a:latin typeface="Lucida Sans Unicode"/>
                <a:cs typeface="Lucida Sans Unicode"/>
              </a:rPr>
              <a:t>arithmetic  expression </a:t>
            </a:r>
            <a:r>
              <a:rPr dirty="0" sz="1050">
                <a:latin typeface="Lucida Sans Unicode"/>
                <a:cs typeface="Lucida Sans Unicode"/>
              </a:rPr>
              <a:t>(with</a:t>
            </a:r>
            <a:r>
              <a:rPr dirty="0" sz="1050" spc="-65">
                <a:latin typeface="Lucida Sans Unicode"/>
                <a:cs typeface="Lucida Sans Unicode"/>
              </a:rPr>
              <a:t> </a:t>
            </a:r>
            <a:r>
              <a:rPr dirty="0" sz="1050" spc="-5">
                <a:latin typeface="Lucida Sans Unicode"/>
                <a:cs typeface="Lucida Sans Unicode"/>
              </a:rPr>
              <a:t>numbers)</a:t>
            </a:r>
            <a:endParaRPr sz="1050">
              <a:latin typeface="Lucida Sans Unicode"/>
              <a:cs typeface="Lucida Sans Unicode"/>
            </a:endParaRPr>
          </a:p>
          <a:p>
            <a:pPr marL="295910">
              <a:lnSpc>
                <a:spcPct val="100000"/>
              </a:lnSpc>
              <a:spcBef>
                <a:spcPts val="550"/>
              </a:spcBef>
            </a:pPr>
            <a:r>
              <a:rPr dirty="0" sz="1050" b="1">
                <a:latin typeface="Lucida Sans Unicode"/>
                <a:cs typeface="Lucida Sans Unicode"/>
              </a:rPr>
              <a:t>Output: </a:t>
            </a:r>
            <a:r>
              <a:rPr dirty="0" sz="1050">
                <a:latin typeface="Lucida Sans Unicode"/>
                <a:cs typeface="Lucida Sans Unicode"/>
              </a:rPr>
              <a:t>the value of the</a:t>
            </a:r>
            <a:r>
              <a:rPr dirty="0" sz="1050" spc="-140">
                <a:latin typeface="Lucida Sans Unicode"/>
                <a:cs typeface="Lucida Sans Unicode"/>
              </a:rPr>
              <a:t> </a:t>
            </a:r>
            <a:r>
              <a:rPr dirty="0" sz="1050" spc="-5">
                <a:latin typeface="Lucida Sans Unicode"/>
                <a:cs typeface="Lucida Sans Unicode"/>
              </a:rPr>
              <a:t>expression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40248" y="2596703"/>
            <a:ext cx="2521585" cy="2190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338455" indent="-548640">
              <a:lnSpc>
                <a:spcPct val="148300"/>
              </a:lnSpc>
            </a:pPr>
            <a:r>
              <a:rPr dirty="0" sz="1200" spc="5" b="1">
                <a:latin typeface="Lucida Sans Unicode"/>
                <a:cs typeface="Lucida Sans Unicode"/>
              </a:rPr>
              <a:t>while </a:t>
            </a:r>
            <a:r>
              <a:rPr dirty="0" sz="1200">
                <a:latin typeface="Lucida Sans Unicode"/>
                <a:cs typeface="Lucida Sans Unicode"/>
              </a:rPr>
              <a:t>there’s </a:t>
            </a:r>
            <a:r>
              <a:rPr dirty="0" sz="1200" spc="-5">
                <a:latin typeface="Lucida Sans Unicode"/>
                <a:cs typeface="Lucida Sans Unicode"/>
              </a:rPr>
              <a:t>another token</a:t>
            </a:r>
            <a:r>
              <a:rPr dirty="0" sz="1200" spc="-110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z  </a:t>
            </a:r>
            <a:r>
              <a:rPr dirty="0" sz="1200" b="1">
                <a:latin typeface="Lucida Sans Unicode"/>
                <a:cs typeface="Lucida Sans Unicode"/>
              </a:rPr>
              <a:t>if </a:t>
            </a:r>
            <a:r>
              <a:rPr dirty="0" sz="1200" spc="-5">
                <a:latin typeface="Lucida Sans Unicode"/>
                <a:cs typeface="Lucida Sans Unicode"/>
              </a:rPr>
              <a:t>isNumber(z)</a:t>
            </a:r>
            <a:r>
              <a:rPr dirty="0" sz="1200" spc="-90">
                <a:latin typeface="Lucida Sans Unicode"/>
                <a:cs typeface="Lucida Sans Unicode"/>
              </a:rPr>
              <a:t> </a:t>
            </a:r>
            <a:r>
              <a:rPr dirty="0" sz="1200" spc="5" b="1">
                <a:latin typeface="Lucida Sans Unicode"/>
                <a:cs typeface="Lucida Sans Unicode"/>
              </a:rPr>
              <a:t>then</a:t>
            </a:r>
            <a:endParaRPr sz="1200">
              <a:latin typeface="Lucida Sans Unicode"/>
              <a:cs typeface="Lucida Sans Unicode"/>
            </a:endParaRPr>
          </a:p>
          <a:p>
            <a:pPr marL="1475740">
              <a:lnSpc>
                <a:spcPct val="100000"/>
              </a:lnSpc>
              <a:spcBef>
                <a:spcPts val="685"/>
              </a:spcBef>
            </a:pPr>
            <a:r>
              <a:rPr dirty="0" sz="1200" spc="-5">
                <a:latin typeface="Lucida Sans Unicode"/>
                <a:cs typeface="Lucida Sans Unicode"/>
              </a:rPr>
              <a:t>valStk.push(z)</a:t>
            </a:r>
            <a:endParaRPr sz="1200">
              <a:latin typeface="Lucida Sans Unicode"/>
              <a:cs typeface="Lucida Sans Unicode"/>
            </a:endParaRPr>
          </a:p>
          <a:p>
            <a:pPr algn="ctr" marR="1094105">
              <a:lnSpc>
                <a:spcPct val="100000"/>
              </a:lnSpc>
              <a:spcBef>
                <a:spcPts val="680"/>
              </a:spcBef>
            </a:pPr>
            <a:r>
              <a:rPr dirty="0" sz="1200" spc="5" b="1">
                <a:latin typeface="Lucida Sans Unicode"/>
                <a:cs typeface="Lucida Sans Unicode"/>
              </a:rPr>
              <a:t>else</a:t>
            </a:r>
            <a:endParaRPr sz="1200">
              <a:latin typeface="Lucida Sans Unicode"/>
              <a:cs typeface="Lucida Sans Unicode"/>
            </a:endParaRPr>
          </a:p>
          <a:p>
            <a:pPr marL="1475740" marR="22860">
              <a:lnSpc>
                <a:spcPct val="147500"/>
              </a:lnSpc>
              <a:spcBef>
                <a:spcPts val="10"/>
              </a:spcBef>
            </a:pPr>
            <a:r>
              <a:rPr dirty="0" sz="1200" spc="-5">
                <a:latin typeface="Lucida Sans Unicode"/>
                <a:cs typeface="Lucida Sans Unicode"/>
              </a:rPr>
              <a:t>repeatOps(z);  </a:t>
            </a:r>
            <a:r>
              <a:rPr dirty="0" sz="1200" spc="-10">
                <a:latin typeface="Lucida Sans Unicode"/>
                <a:cs typeface="Lucida Sans Unicode"/>
              </a:rPr>
              <a:t>o</a:t>
            </a:r>
            <a:r>
              <a:rPr dirty="0" sz="1200" spc="-5">
                <a:latin typeface="Lucida Sans Unicode"/>
                <a:cs typeface="Lucida Sans Unicode"/>
              </a:rPr>
              <a:t>pSt</a:t>
            </a:r>
            <a:r>
              <a:rPr dirty="0" sz="1200" spc="-10">
                <a:latin typeface="Lucida Sans Unicode"/>
                <a:cs typeface="Lucida Sans Unicode"/>
              </a:rPr>
              <a:t>k</a:t>
            </a:r>
            <a:r>
              <a:rPr dirty="0" sz="1200">
                <a:latin typeface="Lucida Sans Unicode"/>
                <a:cs typeface="Lucida Sans Unicode"/>
              </a:rPr>
              <a:t>.</a:t>
            </a:r>
            <a:r>
              <a:rPr dirty="0" sz="1200" spc="-5">
                <a:latin typeface="Lucida Sans Unicode"/>
                <a:cs typeface="Lucida Sans Unicode"/>
              </a:rPr>
              <a:t>pus</a:t>
            </a:r>
            <a:r>
              <a:rPr dirty="0" sz="1200">
                <a:latin typeface="Lucida Sans Unicode"/>
                <a:cs typeface="Lucida Sans Unicode"/>
              </a:rPr>
              <a:t>h(</a:t>
            </a:r>
            <a:r>
              <a:rPr dirty="0" sz="1200" spc="-5">
                <a:latin typeface="Lucida Sans Unicode"/>
                <a:cs typeface="Lucida Sans Unicode"/>
              </a:rPr>
              <a:t>z</a:t>
            </a:r>
            <a:r>
              <a:rPr dirty="0" sz="1200">
                <a:latin typeface="Lucida Sans Unicode"/>
                <a:cs typeface="Lucida Sans Unicode"/>
              </a:rPr>
              <a:t>)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200" spc="-5">
                <a:latin typeface="Lucida Sans Unicode"/>
                <a:cs typeface="Lucida Sans Unicode"/>
              </a:rPr>
              <a:t>repeatOps(</a:t>
            </a:r>
            <a:r>
              <a:rPr dirty="0" sz="1200" spc="-5">
                <a:latin typeface="BatangChe"/>
                <a:cs typeface="BatangChe"/>
              </a:rPr>
              <a:t>$</a:t>
            </a:r>
            <a:r>
              <a:rPr dirty="0" sz="1200" spc="-5">
                <a:latin typeface="Lucida Sans Unicode"/>
                <a:cs typeface="Lucida Sans Unicode"/>
              </a:rPr>
              <a:t>);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200" b="1">
                <a:latin typeface="Lucida Sans Unicode"/>
                <a:cs typeface="Lucida Sans Unicode"/>
              </a:rPr>
              <a:t>return</a:t>
            </a:r>
            <a:r>
              <a:rPr dirty="0" sz="1200" spc="-85" b="1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valStk.top()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1731" y="461772"/>
            <a:ext cx="7991856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7582" y="440093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417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7582" y="292417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417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63617" y="1556766"/>
            <a:ext cx="8890" cy="4320540"/>
          </a:xfrm>
          <a:custGeom>
            <a:avLst/>
            <a:gdLst/>
            <a:ahLst/>
            <a:cxnLst/>
            <a:rect l="l" t="t" r="r" b="b"/>
            <a:pathLst>
              <a:path w="8889" h="4320540">
                <a:moveTo>
                  <a:pt x="0" y="0"/>
                </a:moveTo>
                <a:lnTo>
                  <a:pt x="8382" y="432050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47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296" y="123444"/>
            <a:ext cx="5362956" cy="1335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49144" y="1563878"/>
            <a:ext cx="2213610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35025" algn="l"/>
                <a:tab pos="1343025" algn="l"/>
                <a:tab pos="1559560" algn="l"/>
                <a:tab pos="2073275" algn="l"/>
              </a:tabLst>
            </a:pPr>
            <a:r>
              <a:rPr dirty="0" sz="1800" spc="-5">
                <a:latin typeface="Arial"/>
                <a:cs typeface="Arial"/>
              </a:rPr>
              <a:t>14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≤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4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5">
                <a:latin typeface="Arial"/>
                <a:cs typeface="Arial"/>
              </a:rPr>
              <a:t>–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3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5">
                <a:latin typeface="Arial"/>
                <a:cs typeface="Arial"/>
              </a:rPr>
              <a:t>*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5">
                <a:latin typeface="Arial"/>
                <a:cs typeface="Arial"/>
              </a:rPr>
              <a:t>2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+	</a:t>
            </a:r>
            <a:r>
              <a:rPr dirty="0" sz="1800" spc="-5"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17158" y="1410461"/>
            <a:ext cx="2392680" cy="62039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9690" marR="5080" indent="-47625">
              <a:lnSpc>
                <a:spcPct val="100000"/>
              </a:lnSpc>
            </a:pPr>
            <a:r>
              <a:rPr dirty="0" sz="2000"/>
              <a:t>Operator ≤ has</a:t>
            </a:r>
            <a:r>
              <a:rPr dirty="0" sz="2000" spc="-150"/>
              <a:t> </a:t>
            </a:r>
            <a:r>
              <a:rPr dirty="0" sz="2000"/>
              <a:t>lower  precedence than</a:t>
            </a:r>
            <a:r>
              <a:rPr dirty="0" sz="2000" spc="-145"/>
              <a:t> </a:t>
            </a:r>
            <a:r>
              <a:rPr dirty="0" sz="2000"/>
              <a:t>+/–</a:t>
            </a:r>
            <a:endParaRPr sz="2000"/>
          </a:p>
        </p:txBody>
      </p:sp>
      <p:sp>
        <p:nvSpPr>
          <p:cNvPr id="5" name="object 5"/>
          <p:cNvSpPr/>
          <p:nvPr/>
        </p:nvSpPr>
        <p:spPr>
          <a:xfrm>
            <a:off x="712787" y="2362200"/>
            <a:ext cx="457200" cy="685800"/>
          </a:xfrm>
          <a:custGeom>
            <a:avLst/>
            <a:gdLst/>
            <a:ahLst/>
            <a:cxnLst/>
            <a:rect l="l" t="t" r="r" b="b"/>
            <a:pathLst>
              <a:path w="457200" h="685800">
                <a:moveTo>
                  <a:pt x="0" y="685800"/>
                </a:moveTo>
                <a:lnTo>
                  <a:pt x="457200" y="685800"/>
                </a:lnTo>
                <a:lnTo>
                  <a:pt x="4572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EF5F9">
              <a:alpha val="2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6587" y="2286000"/>
            <a:ext cx="1143635" cy="838200"/>
          </a:xfrm>
          <a:custGeom>
            <a:avLst/>
            <a:gdLst/>
            <a:ahLst/>
            <a:cxnLst/>
            <a:rect l="l" t="t" r="r" b="b"/>
            <a:pathLst>
              <a:path w="1143635" h="838200">
                <a:moveTo>
                  <a:pt x="0" y="139700"/>
                </a:moveTo>
                <a:lnTo>
                  <a:pt x="7122" y="95520"/>
                </a:lnTo>
                <a:lnTo>
                  <a:pt x="26954" y="57168"/>
                </a:lnTo>
                <a:lnTo>
                  <a:pt x="57195" y="26936"/>
                </a:lnTo>
                <a:lnTo>
                  <a:pt x="95544" y="7116"/>
                </a:lnTo>
                <a:lnTo>
                  <a:pt x="139700" y="0"/>
                </a:lnTo>
                <a:lnTo>
                  <a:pt x="1003236" y="0"/>
                </a:lnTo>
                <a:lnTo>
                  <a:pt x="1047429" y="7116"/>
                </a:lnTo>
                <a:lnTo>
                  <a:pt x="1085812" y="26936"/>
                </a:lnTo>
                <a:lnTo>
                  <a:pt x="1116082" y="57168"/>
                </a:lnTo>
                <a:lnTo>
                  <a:pt x="1135934" y="95520"/>
                </a:lnTo>
                <a:lnTo>
                  <a:pt x="1143063" y="139700"/>
                </a:lnTo>
                <a:lnTo>
                  <a:pt x="1143063" y="698500"/>
                </a:lnTo>
                <a:lnTo>
                  <a:pt x="1135934" y="742679"/>
                </a:lnTo>
                <a:lnTo>
                  <a:pt x="1116082" y="781031"/>
                </a:lnTo>
                <a:lnTo>
                  <a:pt x="1085812" y="811263"/>
                </a:lnTo>
                <a:lnTo>
                  <a:pt x="1047429" y="831083"/>
                </a:lnTo>
                <a:lnTo>
                  <a:pt x="1003236" y="838200"/>
                </a:lnTo>
                <a:lnTo>
                  <a:pt x="139700" y="838200"/>
                </a:lnTo>
                <a:lnTo>
                  <a:pt x="95544" y="831083"/>
                </a:lnTo>
                <a:lnTo>
                  <a:pt x="57195" y="811263"/>
                </a:lnTo>
                <a:lnTo>
                  <a:pt x="26954" y="781031"/>
                </a:lnTo>
                <a:lnTo>
                  <a:pt x="7122" y="742679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73047" y="1905000"/>
            <a:ext cx="768985" cy="468630"/>
          </a:xfrm>
          <a:custGeom>
            <a:avLst/>
            <a:gdLst/>
            <a:ahLst/>
            <a:cxnLst/>
            <a:rect l="l" t="t" r="r" b="b"/>
            <a:pathLst>
              <a:path w="768985" h="468630">
                <a:moveTo>
                  <a:pt x="696653" y="28235"/>
                </a:moveTo>
                <a:lnTo>
                  <a:pt x="0" y="446277"/>
                </a:lnTo>
                <a:lnTo>
                  <a:pt x="13080" y="468122"/>
                </a:lnTo>
                <a:lnTo>
                  <a:pt x="709722" y="50087"/>
                </a:lnTo>
                <a:lnTo>
                  <a:pt x="696653" y="28235"/>
                </a:lnTo>
                <a:close/>
              </a:path>
              <a:path w="768985" h="468630">
                <a:moveTo>
                  <a:pt x="754664" y="21716"/>
                </a:moveTo>
                <a:lnTo>
                  <a:pt x="707516" y="21716"/>
                </a:lnTo>
                <a:lnTo>
                  <a:pt x="720597" y="43561"/>
                </a:lnTo>
                <a:lnTo>
                  <a:pt x="709722" y="50087"/>
                </a:lnTo>
                <a:lnTo>
                  <a:pt x="722757" y="71882"/>
                </a:lnTo>
                <a:lnTo>
                  <a:pt x="754664" y="21716"/>
                </a:lnTo>
                <a:close/>
              </a:path>
              <a:path w="768985" h="468630">
                <a:moveTo>
                  <a:pt x="707516" y="21716"/>
                </a:moveTo>
                <a:lnTo>
                  <a:pt x="696653" y="28235"/>
                </a:lnTo>
                <a:lnTo>
                  <a:pt x="709722" y="50087"/>
                </a:lnTo>
                <a:lnTo>
                  <a:pt x="720597" y="43561"/>
                </a:lnTo>
                <a:lnTo>
                  <a:pt x="707516" y="21716"/>
                </a:lnTo>
                <a:close/>
              </a:path>
              <a:path w="768985" h="468630">
                <a:moveTo>
                  <a:pt x="768476" y="0"/>
                </a:moveTo>
                <a:lnTo>
                  <a:pt x="683640" y="6476"/>
                </a:lnTo>
                <a:lnTo>
                  <a:pt x="696653" y="28235"/>
                </a:lnTo>
                <a:lnTo>
                  <a:pt x="707516" y="21716"/>
                </a:lnTo>
                <a:lnTo>
                  <a:pt x="754664" y="21716"/>
                </a:lnTo>
                <a:lnTo>
                  <a:pt x="768476" y="0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22450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22450" y="2743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46187" y="2362200"/>
            <a:ext cx="457200" cy="68580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375"/>
              </a:spcBef>
            </a:pPr>
            <a:r>
              <a:rPr dirty="0" sz="1800" spc="-5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algn="ctr" marL="2540">
              <a:lnSpc>
                <a:spcPct val="100000"/>
              </a:lnSpc>
              <a:spcBef>
                <a:spcPts val="240"/>
              </a:spcBef>
            </a:pPr>
            <a:r>
              <a:rPr dirty="0" sz="1800">
                <a:latin typeface="Arial"/>
                <a:cs typeface="Arial"/>
              </a:rPr>
              <a:t>≤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8987" y="2743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2CA1BE">
              <a:alpha val="2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8987" y="2743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88987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2CA1BE">
              <a:alpha val="2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88987" y="2438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12787" y="2362200"/>
            <a:ext cx="457200" cy="685800"/>
          </a:xfrm>
          <a:prstGeom prst="rect">
            <a:avLst/>
          </a:prstGeom>
          <a:ln w="25400">
            <a:solidFill>
              <a:srgbClr val="FF8118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275"/>
              </a:spcBef>
            </a:pPr>
            <a:r>
              <a:rPr dirty="0" sz="1800" spc="-5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  <a:spcBef>
                <a:spcPts val="240"/>
              </a:spcBef>
            </a:pPr>
            <a:r>
              <a:rPr dirty="0" sz="1800" spc="-10">
                <a:latin typeface="Arial"/>
                <a:cs typeface="Arial"/>
              </a:rPr>
              <a:t>14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46187" y="2362200"/>
            <a:ext cx="457200" cy="685800"/>
          </a:xfrm>
          <a:custGeom>
            <a:avLst/>
            <a:gdLst/>
            <a:ahLst/>
            <a:cxnLst/>
            <a:rect l="l" t="t" r="r" b="b"/>
            <a:pathLst>
              <a:path w="457200" h="685800">
                <a:moveTo>
                  <a:pt x="0" y="685800"/>
                </a:moveTo>
                <a:lnTo>
                  <a:pt x="457200" y="685800"/>
                </a:lnTo>
                <a:lnTo>
                  <a:pt x="4572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EF5F9">
              <a:alpha val="2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46187" y="2362200"/>
            <a:ext cx="457200" cy="685800"/>
          </a:xfrm>
          <a:custGeom>
            <a:avLst/>
            <a:gdLst/>
            <a:ahLst/>
            <a:cxnLst/>
            <a:rect l="l" t="t" r="r" b="b"/>
            <a:pathLst>
              <a:path w="457200" h="685800">
                <a:moveTo>
                  <a:pt x="0" y="685800"/>
                </a:moveTo>
                <a:lnTo>
                  <a:pt x="457200" y="685800"/>
                </a:lnTo>
                <a:lnTo>
                  <a:pt x="4572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25400">
            <a:solidFill>
              <a:srgbClr val="2CA1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22450" y="3505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88987" y="3505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12787" y="3429000"/>
            <a:ext cx="457200" cy="99060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375"/>
              </a:spcBef>
            </a:pPr>
            <a:r>
              <a:rPr dirty="0" sz="1800" spc="-5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2787" y="3429000"/>
            <a:ext cx="457200" cy="990600"/>
          </a:xfrm>
          <a:custGeom>
            <a:avLst/>
            <a:gdLst/>
            <a:ahLst/>
            <a:cxnLst/>
            <a:rect l="l" t="t" r="r" b="b"/>
            <a:pathLst>
              <a:path w="457200" h="990600">
                <a:moveTo>
                  <a:pt x="0" y="990600"/>
                </a:moveTo>
                <a:lnTo>
                  <a:pt x="457200" y="990600"/>
                </a:lnTo>
                <a:lnTo>
                  <a:pt x="4572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DEF5F9">
              <a:alpha val="2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6587" y="3352800"/>
            <a:ext cx="1143635" cy="1143000"/>
          </a:xfrm>
          <a:custGeom>
            <a:avLst/>
            <a:gdLst/>
            <a:ahLst/>
            <a:cxnLst/>
            <a:rect l="l" t="t" r="r" b="b"/>
            <a:pathLst>
              <a:path w="1143635" h="1143000">
                <a:moveTo>
                  <a:pt x="0" y="190500"/>
                </a:moveTo>
                <a:lnTo>
                  <a:pt x="5031" y="146837"/>
                </a:lnTo>
                <a:lnTo>
                  <a:pt x="19363" y="106746"/>
                </a:lnTo>
                <a:lnTo>
                  <a:pt x="41851" y="71374"/>
                </a:lnTo>
                <a:lnTo>
                  <a:pt x="71353" y="41867"/>
                </a:lnTo>
                <a:lnTo>
                  <a:pt x="106724" y="19372"/>
                </a:lnTo>
                <a:lnTo>
                  <a:pt x="146821" y="5034"/>
                </a:lnTo>
                <a:lnTo>
                  <a:pt x="190500" y="0"/>
                </a:lnTo>
                <a:lnTo>
                  <a:pt x="952436" y="0"/>
                </a:lnTo>
                <a:lnTo>
                  <a:pt x="996146" y="5034"/>
                </a:lnTo>
                <a:lnTo>
                  <a:pt x="1036270" y="19372"/>
                </a:lnTo>
                <a:lnTo>
                  <a:pt x="1071665" y="41867"/>
                </a:lnTo>
                <a:lnTo>
                  <a:pt x="1101185" y="71374"/>
                </a:lnTo>
                <a:lnTo>
                  <a:pt x="1123688" y="106746"/>
                </a:lnTo>
                <a:lnTo>
                  <a:pt x="1138029" y="146837"/>
                </a:lnTo>
                <a:lnTo>
                  <a:pt x="1143063" y="190500"/>
                </a:lnTo>
                <a:lnTo>
                  <a:pt x="1143063" y="952500"/>
                </a:lnTo>
                <a:lnTo>
                  <a:pt x="1138029" y="996162"/>
                </a:lnTo>
                <a:lnTo>
                  <a:pt x="1123688" y="1036253"/>
                </a:lnTo>
                <a:lnTo>
                  <a:pt x="1101185" y="1071625"/>
                </a:lnTo>
                <a:lnTo>
                  <a:pt x="1071665" y="1101132"/>
                </a:lnTo>
                <a:lnTo>
                  <a:pt x="1036270" y="1123627"/>
                </a:lnTo>
                <a:lnTo>
                  <a:pt x="996146" y="1137965"/>
                </a:lnTo>
                <a:lnTo>
                  <a:pt x="952436" y="1143000"/>
                </a:lnTo>
                <a:lnTo>
                  <a:pt x="190500" y="1143000"/>
                </a:lnTo>
                <a:lnTo>
                  <a:pt x="146821" y="1137965"/>
                </a:lnTo>
                <a:lnTo>
                  <a:pt x="106724" y="1123627"/>
                </a:lnTo>
                <a:lnTo>
                  <a:pt x="71353" y="1101132"/>
                </a:lnTo>
                <a:lnTo>
                  <a:pt x="41851" y="1071625"/>
                </a:lnTo>
                <a:lnTo>
                  <a:pt x="19363" y="1036253"/>
                </a:lnTo>
                <a:lnTo>
                  <a:pt x="5031" y="996162"/>
                </a:lnTo>
                <a:lnTo>
                  <a:pt x="0" y="9525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69617" y="1905000"/>
            <a:ext cx="1457960" cy="1837055"/>
          </a:xfrm>
          <a:custGeom>
            <a:avLst/>
            <a:gdLst/>
            <a:ahLst/>
            <a:cxnLst/>
            <a:rect l="l" t="t" r="r" b="b"/>
            <a:pathLst>
              <a:path w="1457960" h="1837054">
                <a:moveTo>
                  <a:pt x="1400538" y="51877"/>
                </a:moveTo>
                <a:lnTo>
                  <a:pt x="0" y="1820926"/>
                </a:lnTo>
                <a:lnTo>
                  <a:pt x="19938" y="1836674"/>
                </a:lnTo>
                <a:lnTo>
                  <a:pt x="1420440" y="67672"/>
                </a:lnTo>
                <a:lnTo>
                  <a:pt x="1400538" y="51877"/>
                </a:lnTo>
                <a:close/>
              </a:path>
              <a:path w="1457960" h="1837054">
                <a:moveTo>
                  <a:pt x="1448966" y="41910"/>
                </a:moveTo>
                <a:lnTo>
                  <a:pt x="1408430" y="41910"/>
                </a:lnTo>
                <a:lnTo>
                  <a:pt x="1428369" y="57658"/>
                </a:lnTo>
                <a:lnTo>
                  <a:pt x="1420440" y="67672"/>
                </a:lnTo>
                <a:lnTo>
                  <a:pt x="1440307" y="83438"/>
                </a:lnTo>
                <a:lnTo>
                  <a:pt x="1448966" y="41910"/>
                </a:lnTo>
                <a:close/>
              </a:path>
              <a:path w="1457960" h="1837054">
                <a:moveTo>
                  <a:pt x="1408430" y="41910"/>
                </a:moveTo>
                <a:lnTo>
                  <a:pt x="1400538" y="51877"/>
                </a:lnTo>
                <a:lnTo>
                  <a:pt x="1420440" y="67672"/>
                </a:lnTo>
                <a:lnTo>
                  <a:pt x="1428369" y="57658"/>
                </a:lnTo>
                <a:lnTo>
                  <a:pt x="1408430" y="41910"/>
                </a:lnTo>
                <a:close/>
              </a:path>
              <a:path w="1457960" h="1837054">
                <a:moveTo>
                  <a:pt x="1457706" y="0"/>
                </a:moveTo>
                <a:lnTo>
                  <a:pt x="1380617" y="36067"/>
                </a:lnTo>
                <a:lnTo>
                  <a:pt x="1400538" y="51877"/>
                </a:lnTo>
                <a:lnTo>
                  <a:pt x="1408430" y="41910"/>
                </a:lnTo>
                <a:lnTo>
                  <a:pt x="1448966" y="41910"/>
                </a:lnTo>
                <a:lnTo>
                  <a:pt x="1457706" y="0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22450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22450" y="4114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246187" y="3429000"/>
            <a:ext cx="457200" cy="99060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algn="ctr" marL="5715">
              <a:lnSpc>
                <a:spcPct val="100000"/>
              </a:lnSpc>
              <a:spcBef>
                <a:spcPts val="375"/>
              </a:spcBef>
            </a:pPr>
            <a:r>
              <a:rPr dirty="0" sz="1800" spc="-5">
                <a:latin typeface="Arial"/>
                <a:cs typeface="Arial"/>
              </a:rPr>
              <a:t>*</a:t>
            </a:r>
            <a:endParaRPr sz="1800">
              <a:latin typeface="Arial"/>
              <a:cs typeface="Arial"/>
            </a:endParaRPr>
          </a:p>
          <a:p>
            <a:pPr algn="ctr" marL="3810">
              <a:lnSpc>
                <a:spcPct val="100000"/>
              </a:lnSpc>
              <a:spcBef>
                <a:spcPts val="240"/>
              </a:spcBef>
            </a:pPr>
            <a:r>
              <a:rPr dirty="0" sz="1800" spc="-5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algn="ctr" marL="2540">
              <a:lnSpc>
                <a:spcPct val="100000"/>
              </a:lnSpc>
              <a:spcBef>
                <a:spcPts val="240"/>
              </a:spcBef>
            </a:pPr>
            <a:r>
              <a:rPr dirty="0" sz="1800">
                <a:latin typeface="Arial"/>
                <a:cs typeface="Arial"/>
              </a:rPr>
              <a:t>≤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8987" y="4114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2CA1BE">
              <a:alpha val="2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88987" y="4114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88987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2CA1BE">
              <a:alpha val="2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88987" y="3810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12787" y="3429000"/>
            <a:ext cx="457200" cy="990600"/>
          </a:xfrm>
          <a:prstGeom prst="rect">
            <a:avLst/>
          </a:prstGeom>
          <a:ln w="25400">
            <a:solidFill>
              <a:srgbClr val="FF8118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Times New Roman"/>
              <a:cs typeface="Times New Roman"/>
            </a:endParaRPr>
          </a:p>
          <a:p>
            <a:pPr algn="ctr" marL="381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  <a:spcBef>
                <a:spcPts val="240"/>
              </a:spcBef>
            </a:pPr>
            <a:r>
              <a:rPr dirty="0" sz="1800" spc="-10">
                <a:latin typeface="Arial"/>
                <a:cs typeface="Arial"/>
              </a:rPr>
              <a:t>14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6187" y="3429000"/>
            <a:ext cx="457200" cy="990600"/>
          </a:xfrm>
          <a:custGeom>
            <a:avLst/>
            <a:gdLst/>
            <a:ahLst/>
            <a:cxnLst/>
            <a:rect l="l" t="t" r="r" b="b"/>
            <a:pathLst>
              <a:path w="457200" h="990600">
                <a:moveTo>
                  <a:pt x="0" y="990600"/>
                </a:moveTo>
                <a:lnTo>
                  <a:pt x="457200" y="990600"/>
                </a:lnTo>
                <a:lnTo>
                  <a:pt x="4572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DEF5F9">
              <a:alpha val="2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46187" y="3429000"/>
            <a:ext cx="457200" cy="990600"/>
          </a:xfrm>
          <a:custGeom>
            <a:avLst/>
            <a:gdLst/>
            <a:ahLst/>
            <a:cxnLst/>
            <a:rect l="l" t="t" r="r" b="b"/>
            <a:pathLst>
              <a:path w="457200" h="990600">
                <a:moveTo>
                  <a:pt x="0" y="990600"/>
                </a:moveTo>
                <a:lnTo>
                  <a:pt x="457200" y="990600"/>
                </a:lnTo>
                <a:lnTo>
                  <a:pt x="4572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ln w="25400">
            <a:solidFill>
              <a:srgbClr val="2CA1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88987" y="4800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322450" y="5105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88987" y="5105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12787" y="4724400"/>
            <a:ext cx="457200" cy="129540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375"/>
              </a:spcBef>
            </a:pPr>
            <a:r>
              <a:rPr dirty="0" sz="1800" spc="-5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 algn="ctr" marL="3810">
              <a:lnSpc>
                <a:spcPct val="100000"/>
              </a:lnSpc>
              <a:spcBef>
                <a:spcPts val="240"/>
              </a:spcBef>
            </a:pP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12787" y="4724400"/>
            <a:ext cx="457200" cy="1295400"/>
          </a:xfrm>
          <a:custGeom>
            <a:avLst/>
            <a:gdLst/>
            <a:ahLst/>
            <a:cxnLst/>
            <a:rect l="l" t="t" r="r" b="b"/>
            <a:pathLst>
              <a:path w="457200" h="1295400">
                <a:moveTo>
                  <a:pt x="0" y="1295400"/>
                </a:moveTo>
                <a:lnTo>
                  <a:pt x="457200" y="1295400"/>
                </a:lnTo>
                <a:lnTo>
                  <a:pt x="457200" y="0"/>
                </a:lnTo>
                <a:lnTo>
                  <a:pt x="0" y="0"/>
                </a:lnTo>
                <a:lnTo>
                  <a:pt x="0" y="1295400"/>
                </a:lnTo>
                <a:close/>
              </a:path>
            </a:pathLst>
          </a:custGeom>
          <a:solidFill>
            <a:srgbClr val="DEF5F9">
              <a:alpha val="2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36587" y="4648200"/>
            <a:ext cx="1143635" cy="1447800"/>
          </a:xfrm>
          <a:custGeom>
            <a:avLst/>
            <a:gdLst/>
            <a:ahLst/>
            <a:cxnLst/>
            <a:rect l="l" t="t" r="r" b="b"/>
            <a:pathLst>
              <a:path w="1143635" h="1447800">
                <a:moveTo>
                  <a:pt x="0" y="190500"/>
                </a:moveTo>
                <a:lnTo>
                  <a:pt x="5031" y="146837"/>
                </a:lnTo>
                <a:lnTo>
                  <a:pt x="19363" y="106746"/>
                </a:lnTo>
                <a:lnTo>
                  <a:pt x="41851" y="71374"/>
                </a:lnTo>
                <a:lnTo>
                  <a:pt x="71353" y="41867"/>
                </a:lnTo>
                <a:lnTo>
                  <a:pt x="106724" y="19372"/>
                </a:lnTo>
                <a:lnTo>
                  <a:pt x="146821" y="5034"/>
                </a:lnTo>
                <a:lnTo>
                  <a:pt x="190500" y="0"/>
                </a:lnTo>
                <a:lnTo>
                  <a:pt x="952436" y="0"/>
                </a:lnTo>
                <a:lnTo>
                  <a:pt x="996146" y="5034"/>
                </a:lnTo>
                <a:lnTo>
                  <a:pt x="1036270" y="19372"/>
                </a:lnTo>
                <a:lnTo>
                  <a:pt x="1071665" y="41867"/>
                </a:lnTo>
                <a:lnTo>
                  <a:pt x="1101185" y="71374"/>
                </a:lnTo>
                <a:lnTo>
                  <a:pt x="1123688" y="106746"/>
                </a:lnTo>
                <a:lnTo>
                  <a:pt x="1138029" y="146837"/>
                </a:lnTo>
                <a:lnTo>
                  <a:pt x="1143063" y="190500"/>
                </a:lnTo>
                <a:lnTo>
                  <a:pt x="1143063" y="1257300"/>
                </a:lnTo>
                <a:lnTo>
                  <a:pt x="1138029" y="1300978"/>
                </a:lnTo>
                <a:lnTo>
                  <a:pt x="1123688" y="1341075"/>
                </a:lnTo>
                <a:lnTo>
                  <a:pt x="1101185" y="1376446"/>
                </a:lnTo>
                <a:lnTo>
                  <a:pt x="1071665" y="1405948"/>
                </a:lnTo>
                <a:lnTo>
                  <a:pt x="1036270" y="1428436"/>
                </a:lnTo>
                <a:lnTo>
                  <a:pt x="996146" y="1442768"/>
                </a:lnTo>
                <a:lnTo>
                  <a:pt x="952436" y="1447800"/>
                </a:lnTo>
                <a:lnTo>
                  <a:pt x="190500" y="1447800"/>
                </a:lnTo>
                <a:lnTo>
                  <a:pt x="146821" y="1442768"/>
                </a:lnTo>
                <a:lnTo>
                  <a:pt x="106724" y="1428436"/>
                </a:lnTo>
                <a:lnTo>
                  <a:pt x="71353" y="1405948"/>
                </a:lnTo>
                <a:lnTo>
                  <a:pt x="41851" y="1376446"/>
                </a:lnTo>
                <a:lnTo>
                  <a:pt x="19363" y="1341075"/>
                </a:lnTo>
                <a:lnTo>
                  <a:pt x="5031" y="1300978"/>
                </a:lnTo>
                <a:lnTo>
                  <a:pt x="0" y="12573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768855" y="1981200"/>
            <a:ext cx="1763395" cy="2750185"/>
          </a:xfrm>
          <a:custGeom>
            <a:avLst/>
            <a:gdLst/>
            <a:ahLst/>
            <a:cxnLst/>
            <a:rect l="l" t="t" r="r" b="b"/>
            <a:pathLst>
              <a:path w="1763395" h="2750185">
                <a:moveTo>
                  <a:pt x="1711582" y="57337"/>
                </a:moveTo>
                <a:lnTo>
                  <a:pt x="0" y="2736342"/>
                </a:lnTo>
                <a:lnTo>
                  <a:pt x="21462" y="2750058"/>
                </a:lnTo>
                <a:lnTo>
                  <a:pt x="1733040" y="71061"/>
                </a:lnTo>
                <a:lnTo>
                  <a:pt x="1711582" y="57337"/>
                </a:lnTo>
                <a:close/>
              </a:path>
              <a:path w="1763395" h="2750185">
                <a:moveTo>
                  <a:pt x="1758376" y="46609"/>
                </a:moveTo>
                <a:lnTo>
                  <a:pt x="1718436" y="46609"/>
                </a:lnTo>
                <a:lnTo>
                  <a:pt x="1739899" y="60325"/>
                </a:lnTo>
                <a:lnTo>
                  <a:pt x="1733040" y="71061"/>
                </a:lnTo>
                <a:lnTo>
                  <a:pt x="1754378" y="84709"/>
                </a:lnTo>
                <a:lnTo>
                  <a:pt x="1758376" y="46609"/>
                </a:lnTo>
                <a:close/>
              </a:path>
              <a:path w="1763395" h="2750185">
                <a:moveTo>
                  <a:pt x="1718436" y="46609"/>
                </a:moveTo>
                <a:lnTo>
                  <a:pt x="1711582" y="57337"/>
                </a:lnTo>
                <a:lnTo>
                  <a:pt x="1733040" y="71061"/>
                </a:lnTo>
                <a:lnTo>
                  <a:pt x="1739899" y="60325"/>
                </a:lnTo>
                <a:lnTo>
                  <a:pt x="1718436" y="46609"/>
                </a:lnTo>
                <a:close/>
              </a:path>
              <a:path w="1763395" h="2750185">
                <a:moveTo>
                  <a:pt x="1763268" y="0"/>
                </a:moveTo>
                <a:lnTo>
                  <a:pt x="1690243" y="43687"/>
                </a:lnTo>
                <a:lnTo>
                  <a:pt x="1711582" y="57337"/>
                </a:lnTo>
                <a:lnTo>
                  <a:pt x="1718436" y="46609"/>
                </a:lnTo>
                <a:lnTo>
                  <a:pt x="1758376" y="46609"/>
                </a:lnTo>
                <a:lnTo>
                  <a:pt x="1763268" y="0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22450" y="5410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322450" y="5715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246187" y="5029200"/>
            <a:ext cx="457200" cy="99060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algn="ctr" marL="5715">
              <a:lnSpc>
                <a:spcPct val="100000"/>
              </a:lnSpc>
              <a:spcBef>
                <a:spcPts val="380"/>
              </a:spcBef>
            </a:pPr>
            <a:r>
              <a:rPr dirty="0" sz="1800">
                <a:latin typeface="Arial"/>
                <a:cs typeface="Arial"/>
              </a:rPr>
              <a:t>*</a:t>
            </a:r>
            <a:endParaRPr sz="1800">
              <a:latin typeface="Arial"/>
              <a:cs typeface="Arial"/>
            </a:endParaRPr>
          </a:p>
          <a:p>
            <a:pPr algn="ctr" marL="3810">
              <a:lnSpc>
                <a:spcPct val="100000"/>
              </a:lnSpc>
              <a:spcBef>
                <a:spcPts val="240"/>
              </a:spcBef>
            </a:pPr>
            <a:r>
              <a:rPr dirty="0" sz="1800" spc="-5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algn="ctr" marL="2540">
              <a:lnSpc>
                <a:spcPct val="100000"/>
              </a:lnSpc>
              <a:spcBef>
                <a:spcPts val="240"/>
              </a:spcBef>
            </a:pPr>
            <a:r>
              <a:rPr dirty="0" sz="1800">
                <a:latin typeface="Arial"/>
                <a:cs typeface="Arial"/>
              </a:rPr>
              <a:t>≤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88987" y="5715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2CA1BE">
              <a:alpha val="2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88987" y="5715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88987" y="5410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2CA1BE">
              <a:alpha val="2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88987" y="5410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712787" y="4724400"/>
            <a:ext cx="457200" cy="1295400"/>
          </a:xfrm>
          <a:prstGeom prst="rect">
            <a:avLst/>
          </a:prstGeom>
          <a:ln w="25400">
            <a:solidFill>
              <a:srgbClr val="FF811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Times New Roman"/>
              <a:cs typeface="Times New Roman"/>
            </a:endParaRPr>
          </a:p>
          <a:p>
            <a:pPr algn="ctr" marL="381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  <a:spcBef>
                <a:spcPts val="240"/>
              </a:spcBef>
            </a:pPr>
            <a:r>
              <a:rPr dirty="0" sz="1800" spc="-10">
                <a:latin typeface="Arial"/>
                <a:cs typeface="Arial"/>
              </a:rPr>
              <a:t>14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246187" y="5029200"/>
            <a:ext cx="457200" cy="990600"/>
          </a:xfrm>
          <a:custGeom>
            <a:avLst/>
            <a:gdLst/>
            <a:ahLst/>
            <a:cxnLst/>
            <a:rect l="l" t="t" r="r" b="b"/>
            <a:pathLst>
              <a:path w="457200" h="990600">
                <a:moveTo>
                  <a:pt x="0" y="990600"/>
                </a:moveTo>
                <a:lnTo>
                  <a:pt x="457200" y="990600"/>
                </a:lnTo>
                <a:lnTo>
                  <a:pt x="4572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DEF5F9">
              <a:alpha val="2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246187" y="5029200"/>
            <a:ext cx="457200" cy="990600"/>
          </a:xfrm>
          <a:custGeom>
            <a:avLst/>
            <a:gdLst/>
            <a:ahLst/>
            <a:cxnLst/>
            <a:rect l="l" t="t" r="r" b="b"/>
            <a:pathLst>
              <a:path w="457200" h="990600">
                <a:moveTo>
                  <a:pt x="0" y="990600"/>
                </a:moveTo>
                <a:lnTo>
                  <a:pt x="457200" y="990600"/>
                </a:lnTo>
                <a:lnTo>
                  <a:pt x="4572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ln w="25400">
            <a:solidFill>
              <a:srgbClr val="2CA1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834513" y="1905000"/>
            <a:ext cx="1087755" cy="2823845"/>
          </a:xfrm>
          <a:custGeom>
            <a:avLst/>
            <a:gdLst/>
            <a:ahLst/>
            <a:cxnLst/>
            <a:rect l="l" t="t" r="r" b="b"/>
            <a:pathLst>
              <a:path w="1087754" h="2823845">
                <a:moveTo>
                  <a:pt x="1039827" y="66741"/>
                </a:moveTo>
                <a:lnTo>
                  <a:pt x="0" y="2814955"/>
                </a:lnTo>
                <a:lnTo>
                  <a:pt x="23749" y="2823845"/>
                </a:lnTo>
                <a:lnTo>
                  <a:pt x="1063589" y="75721"/>
                </a:lnTo>
                <a:lnTo>
                  <a:pt x="1039827" y="66741"/>
                </a:lnTo>
                <a:close/>
              </a:path>
              <a:path w="1087754" h="2823845">
                <a:moveTo>
                  <a:pt x="1084286" y="54863"/>
                </a:moveTo>
                <a:lnTo>
                  <a:pt x="1044321" y="54863"/>
                </a:lnTo>
                <a:lnTo>
                  <a:pt x="1068070" y="63880"/>
                </a:lnTo>
                <a:lnTo>
                  <a:pt x="1063589" y="75721"/>
                </a:lnTo>
                <a:lnTo>
                  <a:pt x="1087374" y="84709"/>
                </a:lnTo>
                <a:lnTo>
                  <a:pt x="1084286" y="54863"/>
                </a:lnTo>
                <a:close/>
              </a:path>
              <a:path w="1087754" h="2823845">
                <a:moveTo>
                  <a:pt x="1044321" y="54863"/>
                </a:moveTo>
                <a:lnTo>
                  <a:pt x="1039827" y="66741"/>
                </a:lnTo>
                <a:lnTo>
                  <a:pt x="1063589" y="75721"/>
                </a:lnTo>
                <a:lnTo>
                  <a:pt x="1068070" y="63880"/>
                </a:lnTo>
                <a:lnTo>
                  <a:pt x="1044321" y="54863"/>
                </a:lnTo>
                <a:close/>
              </a:path>
              <a:path w="1087754" h="2823845">
                <a:moveTo>
                  <a:pt x="1078611" y="0"/>
                </a:moveTo>
                <a:lnTo>
                  <a:pt x="1016126" y="57785"/>
                </a:lnTo>
                <a:lnTo>
                  <a:pt x="1039827" y="66741"/>
                </a:lnTo>
                <a:lnTo>
                  <a:pt x="1044321" y="54863"/>
                </a:lnTo>
                <a:lnTo>
                  <a:pt x="1084286" y="54863"/>
                </a:lnTo>
                <a:lnTo>
                  <a:pt x="1078611" y="0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922651" y="4419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2CA1BE">
              <a:alpha val="2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922651" y="4419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389251" y="4876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922651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389251" y="5181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2313051" y="4800600"/>
            <a:ext cx="457200" cy="129540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375"/>
              </a:spcBef>
            </a:pPr>
            <a:r>
              <a:rPr dirty="0" sz="1800" spc="-5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 algn="ctr" marL="3810">
              <a:lnSpc>
                <a:spcPct val="100000"/>
              </a:lnSpc>
              <a:spcBef>
                <a:spcPts val="240"/>
              </a:spcBef>
            </a:pPr>
            <a:r>
              <a:rPr dirty="0" sz="180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313051" y="4800600"/>
            <a:ext cx="457200" cy="1295400"/>
          </a:xfrm>
          <a:custGeom>
            <a:avLst/>
            <a:gdLst/>
            <a:ahLst/>
            <a:cxnLst/>
            <a:rect l="l" t="t" r="r" b="b"/>
            <a:pathLst>
              <a:path w="457200" h="1295400">
                <a:moveTo>
                  <a:pt x="0" y="1295400"/>
                </a:moveTo>
                <a:lnTo>
                  <a:pt x="457200" y="1295400"/>
                </a:lnTo>
                <a:lnTo>
                  <a:pt x="457200" y="0"/>
                </a:lnTo>
                <a:lnTo>
                  <a:pt x="0" y="0"/>
                </a:lnTo>
                <a:lnTo>
                  <a:pt x="0" y="1295400"/>
                </a:lnTo>
                <a:close/>
              </a:path>
            </a:pathLst>
          </a:custGeom>
          <a:solidFill>
            <a:srgbClr val="DEF5F9">
              <a:alpha val="2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313051" y="4800600"/>
            <a:ext cx="457200" cy="1295400"/>
          </a:xfrm>
          <a:custGeom>
            <a:avLst/>
            <a:gdLst/>
            <a:ahLst/>
            <a:cxnLst/>
            <a:rect l="l" t="t" r="r" b="b"/>
            <a:pathLst>
              <a:path w="457200" h="1295400">
                <a:moveTo>
                  <a:pt x="0" y="1295400"/>
                </a:moveTo>
                <a:lnTo>
                  <a:pt x="457200" y="1295400"/>
                </a:lnTo>
                <a:lnTo>
                  <a:pt x="457200" y="0"/>
                </a:lnTo>
                <a:lnTo>
                  <a:pt x="0" y="0"/>
                </a:lnTo>
                <a:lnTo>
                  <a:pt x="0" y="1295400"/>
                </a:lnTo>
                <a:close/>
              </a:path>
            </a:pathLst>
          </a:custGeom>
          <a:ln w="25400">
            <a:solidFill>
              <a:srgbClr val="FF81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236851" y="4724400"/>
            <a:ext cx="1143000" cy="1447800"/>
          </a:xfrm>
          <a:custGeom>
            <a:avLst/>
            <a:gdLst/>
            <a:ahLst/>
            <a:cxnLst/>
            <a:rect l="l" t="t" r="r" b="b"/>
            <a:pathLst>
              <a:path w="1143000" h="1447800">
                <a:moveTo>
                  <a:pt x="0" y="190500"/>
                </a:moveTo>
                <a:lnTo>
                  <a:pt x="5027" y="146837"/>
                </a:lnTo>
                <a:lnTo>
                  <a:pt x="19349" y="106746"/>
                </a:lnTo>
                <a:lnTo>
                  <a:pt x="41827" y="71374"/>
                </a:lnTo>
                <a:lnTo>
                  <a:pt x="71321" y="41867"/>
                </a:lnTo>
                <a:lnTo>
                  <a:pt x="106691" y="19372"/>
                </a:lnTo>
                <a:lnTo>
                  <a:pt x="146797" y="5034"/>
                </a:lnTo>
                <a:lnTo>
                  <a:pt x="190500" y="0"/>
                </a:lnTo>
                <a:lnTo>
                  <a:pt x="952373" y="0"/>
                </a:lnTo>
                <a:lnTo>
                  <a:pt x="996082" y="5034"/>
                </a:lnTo>
                <a:lnTo>
                  <a:pt x="1036204" y="19372"/>
                </a:lnTo>
                <a:lnTo>
                  <a:pt x="1071591" y="41867"/>
                </a:lnTo>
                <a:lnTo>
                  <a:pt x="1101098" y="71374"/>
                </a:lnTo>
                <a:lnTo>
                  <a:pt x="1123578" y="106746"/>
                </a:lnTo>
                <a:lnTo>
                  <a:pt x="1137885" y="146837"/>
                </a:lnTo>
                <a:lnTo>
                  <a:pt x="1142873" y="190500"/>
                </a:lnTo>
                <a:lnTo>
                  <a:pt x="1143000" y="1257300"/>
                </a:lnTo>
                <a:lnTo>
                  <a:pt x="1137965" y="1300978"/>
                </a:lnTo>
                <a:lnTo>
                  <a:pt x="1123624" y="1341075"/>
                </a:lnTo>
                <a:lnTo>
                  <a:pt x="1101122" y="1376446"/>
                </a:lnTo>
                <a:lnTo>
                  <a:pt x="1071601" y="1405948"/>
                </a:lnTo>
                <a:lnTo>
                  <a:pt x="1036207" y="1428436"/>
                </a:lnTo>
                <a:lnTo>
                  <a:pt x="996082" y="1442768"/>
                </a:lnTo>
                <a:lnTo>
                  <a:pt x="952373" y="1447800"/>
                </a:lnTo>
                <a:lnTo>
                  <a:pt x="190500" y="1447800"/>
                </a:lnTo>
                <a:lnTo>
                  <a:pt x="146797" y="1442768"/>
                </a:lnTo>
                <a:lnTo>
                  <a:pt x="106691" y="1428436"/>
                </a:lnTo>
                <a:lnTo>
                  <a:pt x="71321" y="1405948"/>
                </a:lnTo>
                <a:lnTo>
                  <a:pt x="41827" y="1376446"/>
                </a:lnTo>
                <a:lnTo>
                  <a:pt x="19349" y="1341075"/>
                </a:lnTo>
                <a:lnTo>
                  <a:pt x="5027" y="1300978"/>
                </a:lnTo>
                <a:lnTo>
                  <a:pt x="0" y="12573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922651" y="5486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922651" y="5791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2846451" y="4800600"/>
            <a:ext cx="457200" cy="129540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Times New Roman"/>
              <a:cs typeface="Times New Roman"/>
            </a:endParaRPr>
          </a:p>
          <a:p>
            <a:pPr algn="ctr" marL="571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*</a:t>
            </a:r>
            <a:endParaRPr sz="1800">
              <a:latin typeface="Arial"/>
              <a:cs typeface="Arial"/>
            </a:endParaRPr>
          </a:p>
          <a:p>
            <a:pPr algn="ctr" marL="4445">
              <a:lnSpc>
                <a:spcPct val="100000"/>
              </a:lnSpc>
              <a:spcBef>
                <a:spcPts val="240"/>
              </a:spcBef>
            </a:pPr>
            <a:r>
              <a:rPr dirty="0" sz="1800" spc="-5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algn="ctr" marL="2540">
              <a:lnSpc>
                <a:spcPct val="100000"/>
              </a:lnSpc>
              <a:spcBef>
                <a:spcPts val="240"/>
              </a:spcBef>
            </a:pPr>
            <a:r>
              <a:rPr dirty="0" sz="1800">
                <a:latin typeface="Arial"/>
                <a:cs typeface="Arial"/>
              </a:rPr>
              <a:t>≤</a:t>
            </a:r>
            <a:endParaRPr sz="18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846451" y="4800600"/>
            <a:ext cx="457200" cy="1295400"/>
          </a:xfrm>
          <a:custGeom>
            <a:avLst/>
            <a:gdLst/>
            <a:ahLst/>
            <a:cxnLst/>
            <a:rect l="l" t="t" r="r" b="b"/>
            <a:pathLst>
              <a:path w="457200" h="1295400">
                <a:moveTo>
                  <a:pt x="0" y="1295400"/>
                </a:moveTo>
                <a:lnTo>
                  <a:pt x="457200" y="1295400"/>
                </a:lnTo>
                <a:lnTo>
                  <a:pt x="457200" y="0"/>
                </a:lnTo>
                <a:lnTo>
                  <a:pt x="0" y="0"/>
                </a:lnTo>
                <a:lnTo>
                  <a:pt x="0" y="1295400"/>
                </a:lnTo>
                <a:close/>
              </a:path>
            </a:pathLst>
          </a:custGeom>
          <a:solidFill>
            <a:srgbClr val="DEF5F9">
              <a:alpha val="2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846451" y="4800600"/>
            <a:ext cx="457200" cy="1295400"/>
          </a:xfrm>
          <a:custGeom>
            <a:avLst/>
            <a:gdLst/>
            <a:ahLst/>
            <a:cxnLst/>
            <a:rect l="l" t="t" r="r" b="b"/>
            <a:pathLst>
              <a:path w="457200" h="1295400">
                <a:moveTo>
                  <a:pt x="0" y="1295400"/>
                </a:moveTo>
                <a:lnTo>
                  <a:pt x="457200" y="1295400"/>
                </a:lnTo>
                <a:lnTo>
                  <a:pt x="457200" y="0"/>
                </a:lnTo>
                <a:lnTo>
                  <a:pt x="0" y="0"/>
                </a:lnTo>
                <a:lnTo>
                  <a:pt x="0" y="1295400"/>
                </a:lnTo>
                <a:close/>
              </a:path>
            </a:pathLst>
          </a:custGeom>
          <a:ln w="25400">
            <a:solidFill>
              <a:srgbClr val="2CA1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456051" y="50292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190500"/>
                </a:moveTo>
                <a:lnTo>
                  <a:pt x="5027" y="146837"/>
                </a:lnTo>
                <a:lnTo>
                  <a:pt x="19349" y="106746"/>
                </a:lnTo>
                <a:lnTo>
                  <a:pt x="41827" y="71374"/>
                </a:lnTo>
                <a:lnTo>
                  <a:pt x="71321" y="41867"/>
                </a:lnTo>
                <a:lnTo>
                  <a:pt x="106691" y="19372"/>
                </a:lnTo>
                <a:lnTo>
                  <a:pt x="146797" y="5034"/>
                </a:lnTo>
                <a:lnTo>
                  <a:pt x="190500" y="0"/>
                </a:lnTo>
                <a:lnTo>
                  <a:pt x="952373" y="0"/>
                </a:lnTo>
                <a:lnTo>
                  <a:pt x="996082" y="5034"/>
                </a:lnTo>
                <a:lnTo>
                  <a:pt x="1036204" y="19372"/>
                </a:lnTo>
                <a:lnTo>
                  <a:pt x="1071591" y="41867"/>
                </a:lnTo>
                <a:lnTo>
                  <a:pt x="1101098" y="71374"/>
                </a:lnTo>
                <a:lnTo>
                  <a:pt x="1123578" y="106746"/>
                </a:lnTo>
                <a:lnTo>
                  <a:pt x="1137885" y="146837"/>
                </a:lnTo>
                <a:lnTo>
                  <a:pt x="1142873" y="190500"/>
                </a:lnTo>
                <a:lnTo>
                  <a:pt x="1143000" y="952500"/>
                </a:lnTo>
                <a:lnTo>
                  <a:pt x="1137965" y="996178"/>
                </a:lnTo>
                <a:lnTo>
                  <a:pt x="1123624" y="1036275"/>
                </a:lnTo>
                <a:lnTo>
                  <a:pt x="1101122" y="1071646"/>
                </a:lnTo>
                <a:lnTo>
                  <a:pt x="1071601" y="1101148"/>
                </a:lnTo>
                <a:lnTo>
                  <a:pt x="1036207" y="1123636"/>
                </a:lnTo>
                <a:lnTo>
                  <a:pt x="996082" y="1137968"/>
                </a:lnTo>
                <a:lnTo>
                  <a:pt x="952373" y="1143000"/>
                </a:lnTo>
                <a:lnTo>
                  <a:pt x="190500" y="1143000"/>
                </a:lnTo>
                <a:lnTo>
                  <a:pt x="146797" y="1137968"/>
                </a:lnTo>
                <a:lnTo>
                  <a:pt x="106691" y="1123636"/>
                </a:lnTo>
                <a:lnTo>
                  <a:pt x="71321" y="1101148"/>
                </a:lnTo>
                <a:lnTo>
                  <a:pt x="41827" y="1071646"/>
                </a:lnTo>
                <a:lnTo>
                  <a:pt x="19349" y="1036275"/>
                </a:lnTo>
                <a:lnTo>
                  <a:pt x="5027" y="996178"/>
                </a:lnTo>
                <a:lnTo>
                  <a:pt x="0" y="9525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900551" y="1981200"/>
            <a:ext cx="199390" cy="3048635"/>
          </a:xfrm>
          <a:custGeom>
            <a:avLst/>
            <a:gdLst/>
            <a:ahLst/>
            <a:cxnLst/>
            <a:rect l="l" t="t" r="r" b="b"/>
            <a:pathLst>
              <a:path w="199389" h="3048635">
                <a:moveTo>
                  <a:pt x="148589" y="75440"/>
                </a:moveTo>
                <a:lnTo>
                  <a:pt x="0" y="3047365"/>
                </a:lnTo>
                <a:lnTo>
                  <a:pt x="25273" y="3048635"/>
                </a:lnTo>
                <a:lnTo>
                  <a:pt x="173863" y="76705"/>
                </a:lnTo>
                <a:lnTo>
                  <a:pt x="148589" y="75440"/>
                </a:lnTo>
                <a:close/>
              </a:path>
              <a:path w="199389" h="3048635">
                <a:moveTo>
                  <a:pt x="192561" y="62737"/>
                </a:moveTo>
                <a:lnTo>
                  <a:pt x="149225" y="62737"/>
                </a:lnTo>
                <a:lnTo>
                  <a:pt x="174498" y="64008"/>
                </a:lnTo>
                <a:lnTo>
                  <a:pt x="173863" y="76705"/>
                </a:lnTo>
                <a:lnTo>
                  <a:pt x="199262" y="77977"/>
                </a:lnTo>
                <a:lnTo>
                  <a:pt x="192561" y="62737"/>
                </a:lnTo>
                <a:close/>
              </a:path>
              <a:path w="199389" h="3048635">
                <a:moveTo>
                  <a:pt x="149225" y="62737"/>
                </a:moveTo>
                <a:lnTo>
                  <a:pt x="148589" y="75440"/>
                </a:lnTo>
                <a:lnTo>
                  <a:pt x="173863" y="76705"/>
                </a:lnTo>
                <a:lnTo>
                  <a:pt x="174498" y="64008"/>
                </a:lnTo>
                <a:lnTo>
                  <a:pt x="149225" y="62737"/>
                </a:lnTo>
                <a:close/>
              </a:path>
              <a:path w="199389" h="3048635">
                <a:moveTo>
                  <a:pt x="164973" y="0"/>
                </a:moveTo>
                <a:lnTo>
                  <a:pt x="123189" y="74167"/>
                </a:lnTo>
                <a:lnTo>
                  <a:pt x="148589" y="75440"/>
                </a:lnTo>
                <a:lnTo>
                  <a:pt x="149225" y="62737"/>
                </a:lnTo>
                <a:lnTo>
                  <a:pt x="192561" y="62737"/>
                </a:lnTo>
                <a:lnTo>
                  <a:pt x="164973" y="0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75251" y="5334000"/>
            <a:ext cx="1143000" cy="838200"/>
          </a:xfrm>
          <a:custGeom>
            <a:avLst/>
            <a:gdLst/>
            <a:ahLst/>
            <a:cxnLst/>
            <a:rect l="l" t="t" r="r" b="b"/>
            <a:pathLst>
              <a:path w="1143000" h="838200">
                <a:moveTo>
                  <a:pt x="0" y="139700"/>
                </a:moveTo>
                <a:lnTo>
                  <a:pt x="7116" y="95520"/>
                </a:lnTo>
                <a:lnTo>
                  <a:pt x="26936" y="57168"/>
                </a:lnTo>
                <a:lnTo>
                  <a:pt x="57168" y="26936"/>
                </a:lnTo>
                <a:lnTo>
                  <a:pt x="95520" y="7116"/>
                </a:lnTo>
                <a:lnTo>
                  <a:pt x="139700" y="0"/>
                </a:lnTo>
                <a:lnTo>
                  <a:pt x="1003173" y="0"/>
                </a:lnTo>
                <a:lnTo>
                  <a:pt x="1047365" y="7116"/>
                </a:lnTo>
                <a:lnTo>
                  <a:pt x="1085749" y="26936"/>
                </a:lnTo>
                <a:lnTo>
                  <a:pt x="1116019" y="57168"/>
                </a:lnTo>
                <a:lnTo>
                  <a:pt x="1135870" y="95520"/>
                </a:lnTo>
                <a:lnTo>
                  <a:pt x="1143000" y="139700"/>
                </a:lnTo>
                <a:lnTo>
                  <a:pt x="1143000" y="698500"/>
                </a:lnTo>
                <a:lnTo>
                  <a:pt x="1135870" y="742655"/>
                </a:lnTo>
                <a:lnTo>
                  <a:pt x="1116019" y="781004"/>
                </a:lnTo>
                <a:lnTo>
                  <a:pt x="1085749" y="811245"/>
                </a:lnTo>
                <a:lnTo>
                  <a:pt x="1047365" y="831077"/>
                </a:lnTo>
                <a:lnTo>
                  <a:pt x="1003173" y="838200"/>
                </a:lnTo>
                <a:lnTo>
                  <a:pt x="139700" y="838200"/>
                </a:lnTo>
                <a:lnTo>
                  <a:pt x="95520" y="831077"/>
                </a:lnTo>
                <a:lnTo>
                  <a:pt x="57168" y="811245"/>
                </a:lnTo>
                <a:lnTo>
                  <a:pt x="26936" y="781004"/>
                </a:lnTo>
                <a:lnTo>
                  <a:pt x="7116" y="742655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202557" y="1905000"/>
            <a:ext cx="1018540" cy="3432810"/>
          </a:xfrm>
          <a:custGeom>
            <a:avLst/>
            <a:gdLst/>
            <a:ahLst/>
            <a:cxnLst/>
            <a:rect l="l" t="t" r="r" b="b"/>
            <a:pathLst>
              <a:path w="1018539" h="3432810">
                <a:moveTo>
                  <a:pt x="48725" y="69692"/>
                </a:moveTo>
                <a:lnTo>
                  <a:pt x="24363" y="76756"/>
                </a:lnTo>
                <a:lnTo>
                  <a:pt x="993775" y="3432555"/>
                </a:lnTo>
                <a:lnTo>
                  <a:pt x="1018285" y="3425444"/>
                </a:lnTo>
                <a:lnTo>
                  <a:pt x="48725" y="69692"/>
                </a:lnTo>
                <a:close/>
              </a:path>
              <a:path w="1018539" h="3432810">
                <a:moveTo>
                  <a:pt x="15366" y="0"/>
                </a:moveTo>
                <a:lnTo>
                  <a:pt x="0" y="83820"/>
                </a:lnTo>
                <a:lnTo>
                  <a:pt x="24363" y="76756"/>
                </a:lnTo>
                <a:lnTo>
                  <a:pt x="20827" y="64515"/>
                </a:lnTo>
                <a:lnTo>
                  <a:pt x="45212" y="57530"/>
                </a:lnTo>
                <a:lnTo>
                  <a:pt x="68463" y="57530"/>
                </a:lnTo>
                <a:lnTo>
                  <a:pt x="15366" y="0"/>
                </a:lnTo>
                <a:close/>
              </a:path>
              <a:path w="1018539" h="3432810">
                <a:moveTo>
                  <a:pt x="45212" y="57530"/>
                </a:moveTo>
                <a:lnTo>
                  <a:pt x="20827" y="64515"/>
                </a:lnTo>
                <a:lnTo>
                  <a:pt x="24363" y="76756"/>
                </a:lnTo>
                <a:lnTo>
                  <a:pt x="48725" y="69692"/>
                </a:lnTo>
                <a:lnTo>
                  <a:pt x="45212" y="57530"/>
                </a:lnTo>
                <a:close/>
              </a:path>
              <a:path w="1018539" h="3432810">
                <a:moveTo>
                  <a:pt x="68463" y="57530"/>
                </a:moveTo>
                <a:lnTo>
                  <a:pt x="45212" y="57530"/>
                </a:lnTo>
                <a:lnTo>
                  <a:pt x="48725" y="69692"/>
                </a:lnTo>
                <a:lnTo>
                  <a:pt x="73151" y="62611"/>
                </a:lnTo>
                <a:lnTo>
                  <a:pt x="68463" y="57530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818251" y="4267200"/>
            <a:ext cx="457200" cy="685800"/>
          </a:xfrm>
          <a:custGeom>
            <a:avLst/>
            <a:gdLst/>
            <a:ahLst/>
            <a:cxnLst/>
            <a:rect l="l" t="t" r="r" b="b"/>
            <a:pathLst>
              <a:path w="457200" h="685800">
                <a:moveTo>
                  <a:pt x="0" y="685800"/>
                </a:moveTo>
                <a:lnTo>
                  <a:pt x="457200" y="685800"/>
                </a:lnTo>
                <a:lnTo>
                  <a:pt x="4572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EF5F9">
              <a:alpha val="2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980051" y="3657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2CA1BE">
              <a:alpha val="2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980051" y="3657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5058917" y="3629532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$</a:t>
            </a:r>
            <a:endParaRPr sz="18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361051" y="4038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2CA1BE">
              <a:alpha val="2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61051" y="40386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208651" y="38862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190500"/>
                </a:moveTo>
                <a:lnTo>
                  <a:pt x="5027" y="146837"/>
                </a:lnTo>
                <a:lnTo>
                  <a:pt x="19349" y="106746"/>
                </a:lnTo>
                <a:lnTo>
                  <a:pt x="41827" y="71374"/>
                </a:lnTo>
                <a:lnTo>
                  <a:pt x="71321" y="41867"/>
                </a:lnTo>
                <a:lnTo>
                  <a:pt x="106691" y="19372"/>
                </a:lnTo>
                <a:lnTo>
                  <a:pt x="146797" y="5034"/>
                </a:lnTo>
                <a:lnTo>
                  <a:pt x="190500" y="0"/>
                </a:lnTo>
                <a:lnTo>
                  <a:pt x="952373" y="0"/>
                </a:lnTo>
                <a:lnTo>
                  <a:pt x="996082" y="5034"/>
                </a:lnTo>
                <a:lnTo>
                  <a:pt x="1036204" y="19372"/>
                </a:lnTo>
                <a:lnTo>
                  <a:pt x="1071591" y="41867"/>
                </a:lnTo>
                <a:lnTo>
                  <a:pt x="1101098" y="71374"/>
                </a:lnTo>
                <a:lnTo>
                  <a:pt x="1123578" y="106746"/>
                </a:lnTo>
                <a:lnTo>
                  <a:pt x="1137885" y="146837"/>
                </a:lnTo>
                <a:lnTo>
                  <a:pt x="1142873" y="190500"/>
                </a:lnTo>
                <a:lnTo>
                  <a:pt x="1143000" y="952500"/>
                </a:lnTo>
                <a:lnTo>
                  <a:pt x="1137965" y="996162"/>
                </a:lnTo>
                <a:lnTo>
                  <a:pt x="1123624" y="1036253"/>
                </a:lnTo>
                <a:lnTo>
                  <a:pt x="1101122" y="1071625"/>
                </a:lnTo>
                <a:lnTo>
                  <a:pt x="1071601" y="1101132"/>
                </a:lnTo>
                <a:lnTo>
                  <a:pt x="1036207" y="1123627"/>
                </a:lnTo>
                <a:lnTo>
                  <a:pt x="996082" y="1137965"/>
                </a:lnTo>
                <a:lnTo>
                  <a:pt x="952373" y="1143000"/>
                </a:lnTo>
                <a:lnTo>
                  <a:pt x="190500" y="1143000"/>
                </a:lnTo>
                <a:lnTo>
                  <a:pt x="146797" y="1137965"/>
                </a:lnTo>
                <a:lnTo>
                  <a:pt x="106691" y="1123627"/>
                </a:lnTo>
                <a:lnTo>
                  <a:pt x="71321" y="1101132"/>
                </a:lnTo>
                <a:lnTo>
                  <a:pt x="41827" y="1071625"/>
                </a:lnTo>
                <a:lnTo>
                  <a:pt x="19349" y="1036253"/>
                </a:lnTo>
                <a:lnTo>
                  <a:pt x="5027" y="996162"/>
                </a:lnTo>
                <a:lnTo>
                  <a:pt x="0" y="9525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894451" y="4343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2CA1BE">
              <a:alpha val="2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894451" y="4343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894451" y="4648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2CA1BE">
              <a:alpha val="2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894451" y="4648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5818251" y="4267200"/>
            <a:ext cx="457200" cy="685800"/>
          </a:xfrm>
          <a:prstGeom prst="rect">
            <a:avLst/>
          </a:prstGeom>
          <a:ln w="25400">
            <a:solidFill>
              <a:srgbClr val="2CA1BE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275"/>
              </a:spcBef>
            </a:pPr>
            <a:r>
              <a:rPr dirty="0" sz="1800"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  <a:p>
            <a:pPr algn="ctr" marL="3810">
              <a:lnSpc>
                <a:spcPct val="100000"/>
              </a:lnSpc>
              <a:spcBef>
                <a:spcPts val="240"/>
              </a:spcBef>
            </a:pPr>
            <a:r>
              <a:rPr dirty="0" sz="1800">
                <a:latin typeface="Arial"/>
                <a:cs typeface="Arial"/>
              </a:rPr>
              <a:t>≤</a:t>
            </a:r>
            <a:endParaRPr sz="18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361051" y="4648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2CA1BE">
              <a:alpha val="2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361051" y="4648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361051" y="4343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2CA1BE">
              <a:alpha val="2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361051" y="4343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86" name="object 86"/>
          <p:cNvGraphicFramePr>
            <a:graphicFrameLocks noGrp="1"/>
          </p:cNvGraphicFramePr>
          <p:nvPr/>
        </p:nvGraphicFramePr>
        <p:xfrm>
          <a:off x="2313051" y="3962400"/>
          <a:ext cx="3429000" cy="215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"/>
                <a:gridCol w="304800"/>
                <a:gridCol w="76200"/>
                <a:gridCol w="76200"/>
                <a:gridCol w="76200"/>
                <a:gridCol w="304800"/>
                <a:gridCol w="76200"/>
                <a:gridCol w="228600"/>
                <a:gridCol w="76200"/>
                <a:gridCol w="304800"/>
                <a:gridCol w="76200"/>
                <a:gridCol w="76200"/>
                <a:gridCol w="76200"/>
                <a:gridCol w="304800"/>
                <a:gridCol w="76200"/>
                <a:gridCol w="228600"/>
                <a:gridCol w="76200"/>
                <a:gridCol w="304800"/>
                <a:gridCol w="76200"/>
                <a:gridCol w="76200"/>
                <a:gridCol w="76200"/>
                <a:gridCol w="304800"/>
                <a:gridCol w="76200"/>
              </a:tblGrid>
              <a:tr h="777295">
                <a:tc gridSpan="5" rowSpan="2"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86360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+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gridSpan="8"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533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-2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5400">
                      <a:solidFill>
                        <a:srgbClr val="FF8118"/>
                      </a:solidFill>
                      <a:prstDash val="solid"/>
                    </a:lnR>
                    <a:solidFill>
                      <a:srgbClr val="DEF5F9"/>
                    </a:solidFill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lnB w="25400">
                      <a:solidFill>
                        <a:srgbClr val="FF8118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</a:tr>
              <a:tr h="213304">
                <a:tc gridSpan="5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00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+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25400">
                      <a:solidFill>
                        <a:srgbClr val="FF8118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ts val="1220"/>
                        </a:lnSpc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14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5400">
                      <a:solidFill>
                        <a:srgbClr val="FF8118"/>
                      </a:solidFill>
                      <a:prstDash val="solid"/>
                    </a:lnR>
                    <a:lnB w="25400">
                      <a:solidFill>
                        <a:srgbClr val="FF8118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lnB w="25400">
                      <a:solidFill>
                        <a:srgbClr val="FF8118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25400">
                      <a:solidFill>
                        <a:srgbClr val="FF81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25400">
                      <a:solidFill>
                        <a:srgbClr val="FF81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25400">
                      <a:solidFill>
                        <a:srgbClr val="FF81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T w="25400">
                      <a:solidFill>
                        <a:srgbClr val="FF811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T w="25400">
                      <a:solidFill>
                        <a:srgbClr val="FF811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T w="25400">
                      <a:solidFill>
                        <a:srgbClr val="FF8118"/>
                      </a:solidFill>
                      <a:prstDash val="solid"/>
                    </a:lnT>
                  </a:tcPr>
                </a:tc>
              </a:tr>
              <a:tr h="76200"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5400">
                      <a:solidFill>
                        <a:srgbClr val="FF811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lnT w="25400">
                      <a:solidFill>
                        <a:srgbClr val="FF8118"/>
                      </a:solidFill>
                      <a:prstDash val="solid"/>
                    </a:lnT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T w="25400">
                      <a:solidFill>
                        <a:srgbClr val="FF8118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5400">
                      <a:solidFill>
                        <a:srgbClr val="FF8118"/>
                      </a:solidFill>
                      <a:prstDash val="solid"/>
                    </a:lnR>
                    <a:lnT w="25400">
                      <a:solidFill>
                        <a:srgbClr val="FF8118"/>
                      </a:solidFill>
                      <a:prstDash val="solid"/>
                    </a:lnT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228600"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5400">
                      <a:solidFill>
                        <a:srgbClr val="FF811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ts val="1905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FF8118"/>
                      </a:solidFill>
                      <a:prstDash val="solid"/>
                    </a:lnR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25400">
                      <a:solidFill>
                        <a:srgbClr val="2CA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25400">
                      <a:solidFill>
                        <a:srgbClr val="2CA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25400">
                      <a:solidFill>
                        <a:srgbClr val="2CA1BE"/>
                      </a:solidFill>
                      <a:prstDash val="solid"/>
                    </a:lnB>
                  </a:tcPr>
                </a:tc>
              </a:tr>
              <a:tr h="76200"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5400">
                      <a:solidFill>
                        <a:srgbClr val="FF811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5400">
                      <a:solidFill>
                        <a:srgbClr val="FF8118"/>
                      </a:solidFill>
                      <a:prstDash val="solid"/>
                    </a:lnR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lnR w="25400">
                      <a:solidFill>
                        <a:srgbClr val="2CA1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2CA1BE"/>
                      </a:solidFill>
                      <a:prstDash val="solid"/>
                    </a:lnL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5400">
                      <a:solidFill>
                        <a:srgbClr val="2CA1BE"/>
                      </a:solidFill>
                      <a:prstDash val="solid"/>
                    </a:lnR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2CA1BE"/>
                      </a:solidFill>
                      <a:prstDash val="solid"/>
                    </a:lnL>
                    <a:lnR w="25400">
                      <a:solidFill>
                        <a:srgbClr val="FF811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5400">
                      <a:solidFill>
                        <a:srgbClr val="FF8118"/>
                      </a:solidFill>
                      <a:prstDash val="solid"/>
                    </a:lnR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lnR w="25400">
                      <a:solidFill>
                        <a:srgbClr val="2CA1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2CA1BE"/>
                      </a:solidFill>
                      <a:prstDash val="solid"/>
                    </a:lnL>
                    <a:lnT w="25400">
                      <a:solidFill>
                        <a:srgbClr val="2CA1BE"/>
                      </a:solidFill>
                      <a:prstDash val="solid"/>
                    </a:lnT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5400">
                      <a:solidFill>
                        <a:srgbClr val="2CA1BE"/>
                      </a:solidFill>
                      <a:prstDash val="solid"/>
                    </a:lnR>
                    <a:lnT w="25400">
                      <a:solidFill>
                        <a:srgbClr val="2CA1BE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2CA1BE"/>
                      </a:solidFill>
                      <a:prstDash val="solid"/>
                    </a:lnL>
                    <a:lnT w="25400">
                      <a:solidFill>
                        <a:srgbClr val="2CA1BE"/>
                      </a:solidFill>
                      <a:prstDash val="solid"/>
                    </a:lnT>
                    <a:solidFill>
                      <a:srgbClr val="DEF5F9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ts val="1905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5400">
                      <a:solidFill>
                        <a:srgbClr val="FF811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ts val="1905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FF8118"/>
                      </a:solidFill>
                      <a:prstDash val="solid"/>
                    </a:lnR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lnR w="25400">
                      <a:solidFill>
                        <a:srgbClr val="2CA1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2CA1BE"/>
                      </a:solidFill>
                      <a:prstDash val="solid"/>
                    </a:lnL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905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–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2CA1BE"/>
                      </a:solidFill>
                      <a:prstDash val="solid"/>
                    </a:lnR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2CA1BE"/>
                      </a:solidFill>
                      <a:prstDash val="solid"/>
                    </a:lnL>
                    <a:lnR w="25400">
                      <a:solidFill>
                        <a:srgbClr val="FF811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ts val="1905"/>
                        </a:lnSpc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-2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FF8118"/>
                      </a:solidFill>
                      <a:prstDash val="solid"/>
                    </a:lnR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lnR w="25400">
                      <a:solidFill>
                        <a:srgbClr val="2CA1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2CA1BE"/>
                      </a:solidFill>
                      <a:prstDash val="solid"/>
                    </a:lnL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1905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+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2CA1BE"/>
                      </a:solidFill>
                      <a:prstDash val="solid"/>
                    </a:lnL>
                    <a:solidFill>
                      <a:srgbClr val="DEF5F9"/>
                    </a:solidFill>
                  </a:tcPr>
                </a:tc>
              </a:tr>
              <a:tr h="76200"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5400">
                      <a:solidFill>
                        <a:srgbClr val="FF811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5400">
                      <a:solidFill>
                        <a:srgbClr val="FF8118"/>
                      </a:solidFill>
                      <a:prstDash val="solid"/>
                    </a:lnR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lnR w="25400">
                      <a:solidFill>
                        <a:srgbClr val="2CA1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2CA1BE"/>
                      </a:solidFill>
                      <a:prstDash val="solid"/>
                    </a:lnL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5400">
                      <a:solidFill>
                        <a:srgbClr val="2CA1BE"/>
                      </a:solidFill>
                      <a:prstDash val="solid"/>
                    </a:lnR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2CA1BE"/>
                      </a:solidFill>
                      <a:prstDash val="solid"/>
                    </a:lnL>
                    <a:lnR w="25400">
                      <a:solidFill>
                        <a:srgbClr val="FF811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5400">
                      <a:solidFill>
                        <a:srgbClr val="FF8118"/>
                      </a:solidFill>
                      <a:prstDash val="solid"/>
                    </a:lnR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lnR w="25400">
                      <a:solidFill>
                        <a:srgbClr val="2CA1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2CA1BE"/>
                      </a:solidFill>
                      <a:prstDash val="solid"/>
                    </a:lnL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5400">
                      <a:solidFill>
                        <a:srgbClr val="2CA1BE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2CA1BE"/>
                      </a:solidFill>
                      <a:prstDash val="solid"/>
                    </a:lnL>
                    <a:solidFill>
                      <a:srgbClr val="DEF5F9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1905"/>
                        </a:lnSpc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14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5400">
                      <a:solidFill>
                        <a:srgbClr val="FF811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1905"/>
                        </a:lnSpc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14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FF8118"/>
                      </a:solidFill>
                      <a:prstDash val="solid"/>
                    </a:lnR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lnR w="25400">
                      <a:solidFill>
                        <a:srgbClr val="2CA1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2CA1BE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905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≤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2CA1BE"/>
                      </a:solidFill>
                      <a:prstDash val="solid"/>
                    </a:lnR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2CA1BE"/>
                      </a:solidFill>
                      <a:prstDash val="solid"/>
                    </a:lnL>
                    <a:lnR w="25400">
                      <a:solidFill>
                        <a:srgbClr val="FF811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905"/>
                        </a:lnSpc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14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FF8118"/>
                      </a:solidFill>
                      <a:prstDash val="solid"/>
                    </a:lnR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lnR w="25400">
                      <a:solidFill>
                        <a:srgbClr val="2CA1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2CA1BE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5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≤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2CA1BE"/>
                      </a:solidFill>
                      <a:prstDash val="solid"/>
                    </a:lnL>
                    <a:solidFill>
                      <a:srgbClr val="DEF5F9"/>
                    </a:solidFill>
                  </a:tcPr>
                </a:tc>
              </a:tr>
              <a:tr h="76200"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5400">
                      <a:solidFill>
                        <a:srgbClr val="FF811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lnB w="25400">
                      <a:solidFill>
                        <a:srgbClr val="FF8118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25400">
                      <a:solidFill>
                        <a:srgbClr val="FF8118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5400">
                      <a:solidFill>
                        <a:srgbClr val="FF8118"/>
                      </a:solidFill>
                      <a:prstDash val="solid"/>
                    </a:lnR>
                    <a:lnB w="25400">
                      <a:solidFill>
                        <a:srgbClr val="FF8118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lnR w="25400">
                      <a:solidFill>
                        <a:srgbClr val="2CA1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2CA1BE"/>
                      </a:solidFill>
                      <a:prstDash val="solid"/>
                    </a:lnL>
                    <a:lnB w="25400">
                      <a:solidFill>
                        <a:srgbClr val="2CA1BE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25400">
                      <a:solidFill>
                        <a:srgbClr val="2CA1BE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5400">
                      <a:solidFill>
                        <a:srgbClr val="2CA1BE"/>
                      </a:solidFill>
                      <a:prstDash val="solid"/>
                    </a:lnR>
                    <a:lnB w="25400">
                      <a:solidFill>
                        <a:srgbClr val="2CA1BE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2CA1BE"/>
                      </a:solidFill>
                      <a:prstDash val="solid"/>
                    </a:lnL>
                    <a:lnR w="25400">
                      <a:solidFill>
                        <a:srgbClr val="FF811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lnB w="25400">
                      <a:solidFill>
                        <a:srgbClr val="FF8118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25400">
                      <a:solidFill>
                        <a:srgbClr val="FF8118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5400">
                      <a:solidFill>
                        <a:srgbClr val="FF8118"/>
                      </a:solidFill>
                      <a:prstDash val="solid"/>
                    </a:lnR>
                    <a:lnB w="25400">
                      <a:solidFill>
                        <a:srgbClr val="FF8118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FF8118"/>
                      </a:solidFill>
                      <a:prstDash val="solid"/>
                    </a:lnL>
                    <a:lnR w="25400">
                      <a:solidFill>
                        <a:srgbClr val="2CA1B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2CA1BE"/>
                      </a:solidFill>
                      <a:prstDash val="solid"/>
                    </a:lnL>
                    <a:lnB w="25400">
                      <a:solidFill>
                        <a:srgbClr val="2CA1BE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5400">
                      <a:solidFill>
                        <a:srgbClr val="2CA1BE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2CA1BE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5400">
                      <a:solidFill>
                        <a:srgbClr val="2CA1BE"/>
                      </a:solidFill>
                      <a:prstDash val="solid"/>
                    </a:lnL>
                    <a:lnB w="25400">
                      <a:solidFill>
                        <a:srgbClr val="2CA1BE"/>
                      </a:solidFill>
                      <a:prstDash val="solid"/>
                    </a:lnB>
                    <a:solidFill>
                      <a:srgbClr val="DEF5F9"/>
                    </a:solidFill>
                  </a:tcPr>
                </a:tc>
              </a:tr>
            </a:tbl>
          </a:graphicData>
        </a:graphic>
      </p:graphicFrame>
      <p:sp>
        <p:nvSpPr>
          <p:cNvPr id="87" name="object 87"/>
          <p:cNvSpPr/>
          <p:nvPr/>
        </p:nvSpPr>
        <p:spPr>
          <a:xfrm>
            <a:off x="4446523" y="1981200"/>
            <a:ext cx="1229995" cy="1911985"/>
          </a:xfrm>
          <a:custGeom>
            <a:avLst/>
            <a:gdLst/>
            <a:ahLst/>
            <a:cxnLst/>
            <a:rect l="l" t="t" r="r" b="b"/>
            <a:pathLst>
              <a:path w="1229995" h="1911985">
                <a:moveTo>
                  <a:pt x="51845" y="57369"/>
                </a:moveTo>
                <a:lnTo>
                  <a:pt x="30465" y="71017"/>
                </a:lnTo>
                <a:lnTo>
                  <a:pt x="1208531" y="1911858"/>
                </a:lnTo>
                <a:lnTo>
                  <a:pt x="1229995" y="1898142"/>
                </a:lnTo>
                <a:lnTo>
                  <a:pt x="51845" y="57369"/>
                </a:lnTo>
                <a:close/>
              </a:path>
              <a:path w="1229995" h="1911985">
                <a:moveTo>
                  <a:pt x="0" y="0"/>
                </a:moveTo>
                <a:lnTo>
                  <a:pt x="9016" y="84709"/>
                </a:lnTo>
                <a:lnTo>
                  <a:pt x="30465" y="71017"/>
                </a:lnTo>
                <a:lnTo>
                  <a:pt x="23622" y="60325"/>
                </a:lnTo>
                <a:lnTo>
                  <a:pt x="44958" y="46609"/>
                </a:lnTo>
                <a:lnTo>
                  <a:pt x="68703" y="46609"/>
                </a:lnTo>
                <a:lnTo>
                  <a:pt x="73278" y="43687"/>
                </a:lnTo>
                <a:lnTo>
                  <a:pt x="0" y="0"/>
                </a:lnTo>
                <a:close/>
              </a:path>
              <a:path w="1229995" h="1911985">
                <a:moveTo>
                  <a:pt x="44958" y="46609"/>
                </a:moveTo>
                <a:lnTo>
                  <a:pt x="23622" y="60325"/>
                </a:lnTo>
                <a:lnTo>
                  <a:pt x="30465" y="71017"/>
                </a:lnTo>
                <a:lnTo>
                  <a:pt x="51845" y="57369"/>
                </a:lnTo>
                <a:lnTo>
                  <a:pt x="44958" y="46609"/>
                </a:lnTo>
                <a:close/>
              </a:path>
              <a:path w="1229995" h="1911985">
                <a:moveTo>
                  <a:pt x="68703" y="46609"/>
                </a:moveTo>
                <a:lnTo>
                  <a:pt x="44958" y="46609"/>
                </a:lnTo>
                <a:lnTo>
                  <a:pt x="51845" y="57369"/>
                </a:lnTo>
                <a:lnTo>
                  <a:pt x="68703" y="46609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485251" y="434340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0" y="76200"/>
                </a:moveTo>
                <a:lnTo>
                  <a:pt x="457200" y="76200"/>
                </a:lnTo>
                <a:lnTo>
                  <a:pt x="457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DEF5F9">
              <a:alpha val="2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485251" y="434340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0" y="76200"/>
                </a:moveTo>
                <a:lnTo>
                  <a:pt x="457200" y="76200"/>
                </a:lnTo>
                <a:lnTo>
                  <a:pt x="457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25400">
            <a:solidFill>
              <a:srgbClr val="2CA1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951851" y="40386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381000"/>
                </a:moveTo>
                <a:lnTo>
                  <a:pt x="457200" y="381000"/>
                </a:lnTo>
                <a:lnTo>
                  <a:pt x="4572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DEF5F9">
              <a:alpha val="2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494651" y="3733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2CA1BE">
              <a:alpha val="2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494651" y="3733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7573771" y="3705732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$</a:t>
            </a:r>
            <a:endParaRPr sz="180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875651" y="3962400"/>
            <a:ext cx="1143000" cy="533400"/>
          </a:xfrm>
          <a:custGeom>
            <a:avLst/>
            <a:gdLst/>
            <a:ahLst/>
            <a:cxnLst/>
            <a:rect l="l" t="t" r="r" b="b"/>
            <a:pathLst>
              <a:path w="1143000" h="533400">
                <a:moveTo>
                  <a:pt x="0" y="88900"/>
                </a:moveTo>
                <a:lnTo>
                  <a:pt x="6979" y="54274"/>
                </a:lnTo>
                <a:lnTo>
                  <a:pt x="26019" y="26019"/>
                </a:lnTo>
                <a:lnTo>
                  <a:pt x="54274" y="6979"/>
                </a:lnTo>
                <a:lnTo>
                  <a:pt x="88900" y="0"/>
                </a:lnTo>
                <a:lnTo>
                  <a:pt x="1053973" y="0"/>
                </a:lnTo>
                <a:lnTo>
                  <a:pt x="1088618" y="6979"/>
                </a:lnTo>
                <a:lnTo>
                  <a:pt x="1116917" y="26019"/>
                </a:lnTo>
                <a:lnTo>
                  <a:pt x="1136001" y="54274"/>
                </a:lnTo>
                <a:lnTo>
                  <a:pt x="1143000" y="88900"/>
                </a:lnTo>
                <a:lnTo>
                  <a:pt x="1143000" y="444500"/>
                </a:lnTo>
                <a:lnTo>
                  <a:pt x="1136001" y="479125"/>
                </a:lnTo>
                <a:lnTo>
                  <a:pt x="1116917" y="507380"/>
                </a:lnTo>
                <a:lnTo>
                  <a:pt x="1088618" y="526420"/>
                </a:lnTo>
                <a:lnTo>
                  <a:pt x="1053973" y="533400"/>
                </a:lnTo>
                <a:lnTo>
                  <a:pt x="88900" y="533400"/>
                </a:lnTo>
                <a:lnTo>
                  <a:pt x="54274" y="526420"/>
                </a:lnTo>
                <a:lnTo>
                  <a:pt x="26019" y="507380"/>
                </a:lnTo>
                <a:lnTo>
                  <a:pt x="6979" y="479125"/>
                </a:lnTo>
                <a:lnTo>
                  <a:pt x="0" y="444500"/>
                </a:lnTo>
                <a:lnTo>
                  <a:pt x="0" y="889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028051" y="4114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2CA1BE">
              <a:alpha val="2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028051" y="41148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 txBox="1"/>
          <p:nvPr/>
        </p:nvSpPr>
        <p:spPr>
          <a:xfrm>
            <a:off x="7951851" y="4038600"/>
            <a:ext cx="457200" cy="381000"/>
          </a:xfrm>
          <a:prstGeom prst="rect">
            <a:avLst/>
          </a:prstGeom>
          <a:ln w="25400">
            <a:solidFill>
              <a:srgbClr val="FF8118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275"/>
              </a:spcBef>
            </a:pPr>
            <a:r>
              <a:rPr dirty="0" sz="180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827523" y="1981200"/>
            <a:ext cx="3511550" cy="1992630"/>
          </a:xfrm>
          <a:custGeom>
            <a:avLst/>
            <a:gdLst/>
            <a:ahLst/>
            <a:cxnLst/>
            <a:rect l="l" t="t" r="r" b="b"/>
            <a:pathLst>
              <a:path w="3511550" h="1992629">
                <a:moveTo>
                  <a:pt x="72602" y="26414"/>
                </a:moveTo>
                <a:lnTo>
                  <a:pt x="60124" y="48494"/>
                </a:lnTo>
                <a:lnTo>
                  <a:pt x="3498977" y="1992249"/>
                </a:lnTo>
                <a:lnTo>
                  <a:pt x="3511550" y="1970151"/>
                </a:lnTo>
                <a:lnTo>
                  <a:pt x="72602" y="26414"/>
                </a:lnTo>
                <a:close/>
              </a:path>
              <a:path w="3511550" h="1992629">
                <a:moveTo>
                  <a:pt x="0" y="0"/>
                </a:moveTo>
                <a:lnTo>
                  <a:pt x="47625" y="70612"/>
                </a:lnTo>
                <a:lnTo>
                  <a:pt x="60124" y="48494"/>
                </a:lnTo>
                <a:lnTo>
                  <a:pt x="49149" y="42290"/>
                </a:lnTo>
                <a:lnTo>
                  <a:pt x="61595" y="20192"/>
                </a:lnTo>
                <a:lnTo>
                  <a:pt x="76118" y="20192"/>
                </a:lnTo>
                <a:lnTo>
                  <a:pt x="85089" y="4317"/>
                </a:lnTo>
                <a:lnTo>
                  <a:pt x="0" y="0"/>
                </a:lnTo>
                <a:close/>
              </a:path>
              <a:path w="3511550" h="1992629">
                <a:moveTo>
                  <a:pt x="61595" y="20192"/>
                </a:moveTo>
                <a:lnTo>
                  <a:pt x="49149" y="42290"/>
                </a:lnTo>
                <a:lnTo>
                  <a:pt x="60124" y="48494"/>
                </a:lnTo>
                <a:lnTo>
                  <a:pt x="72602" y="26414"/>
                </a:lnTo>
                <a:lnTo>
                  <a:pt x="61595" y="20192"/>
                </a:lnTo>
                <a:close/>
              </a:path>
              <a:path w="3511550" h="1992629">
                <a:moveTo>
                  <a:pt x="76118" y="20192"/>
                </a:moveTo>
                <a:lnTo>
                  <a:pt x="61595" y="20192"/>
                </a:lnTo>
                <a:lnTo>
                  <a:pt x="72602" y="26414"/>
                </a:lnTo>
                <a:lnTo>
                  <a:pt x="76118" y="20192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189851" y="4572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381000"/>
                </a:moveTo>
                <a:lnTo>
                  <a:pt x="457200" y="381000"/>
                </a:lnTo>
                <a:lnTo>
                  <a:pt x="4572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DEF5F9">
              <a:alpha val="2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656451" y="4267200"/>
            <a:ext cx="457200" cy="685800"/>
          </a:xfrm>
          <a:custGeom>
            <a:avLst/>
            <a:gdLst/>
            <a:ahLst/>
            <a:cxnLst/>
            <a:rect l="l" t="t" r="r" b="b"/>
            <a:pathLst>
              <a:path w="457200" h="685800">
                <a:moveTo>
                  <a:pt x="0" y="685800"/>
                </a:moveTo>
                <a:lnTo>
                  <a:pt x="457200" y="685800"/>
                </a:lnTo>
                <a:lnTo>
                  <a:pt x="4572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EF5F9">
              <a:alpha val="2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656451" y="4267200"/>
            <a:ext cx="457200" cy="685800"/>
          </a:xfrm>
          <a:custGeom>
            <a:avLst/>
            <a:gdLst/>
            <a:ahLst/>
            <a:cxnLst/>
            <a:rect l="l" t="t" r="r" b="b"/>
            <a:pathLst>
              <a:path w="457200" h="685800">
                <a:moveTo>
                  <a:pt x="0" y="685800"/>
                </a:moveTo>
                <a:lnTo>
                  <a:pt x="457200" y="685800"/>
                </a:lnTo>
                <a:lnTo>
                  <a:pt x="4572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25400">
            <a:solidFill>
              <a:srgbClr val="FF81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504051" y="3962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2CA1BE">
              <a:alpha val="2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504051" y="3962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 txBox="1"/>
          <p:nvPr/>
        </p:nvSpPr>
        <p:spPr>
          <a:xfrm>
            <a:off x="6583171" y="3934332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$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580251" y="4191000"/>
            <a:ext cx="1143000" cy="838200"/>
          </a:xfrm>
          <a:custGeom>
            <a:avLst/>
            <a:gdLst/>
            <a:ahLst/>
            <a:cxnLst/>
            <a:rect l="l" t="t" r="r" b="b"/>
            <a:pathLst>
              <a:path w="1143000" h="838200">
                <a:moveTo>
                  <a:pt x="0" y="139700"/>
                </a:moveTo>
                <a:lnTo>
                  <a:pt x="7116" y="95520"/>
                </a:lnTo>
                <a:lnTo>
                  <a:pt x="26936" y="57168"/>
                </a:lnTo>
                <a:lnTo>
                  <a:pt x="57168" y="26936"/>
                </a:lnTo>
                <a:lnTo>
                  <a:pt x="95520" y="7116"/>
                </a:lnTo>
                <a:lnTo>
                  <a:pt x="139700" y="0"/>
                </a:lnTo>
                <a:lnTo>
                  <a:pt x="1003173" y="0"/>
                </a:lnTo>
                <a:lnTo>
                  <a:pt x="1047365" y="7116"/>
                </a:lnTo>
                <a:lnTo>
                  <a:pt x="1085749" y="26936"/>
                </a:lnTo>
                <a:lnTo>
                  <a:pt x="1116019" y="57168"/>
                </a:lnTo>
                <a:lnTo>
                  <a:pt x="1135870" y="95520"/>
                </a:lnTo>
                <a:lnTo>
                  <a:pt x="1143000" y="139700"/>
                </a:lnTo>
                <a:lnTo>
                  <a:pt x="1143000" y="698500"/>
                </a:lnTo>
                <a:lnTo>
                  <a:pt x="1135870" y="742679"/>
                </a:lnTo>
                <a:lnTo>
                  <a:pt x="1116019" y="781031"/>
                </a:lnTo>
                <a:lnTo>
                  <a:pt x="1085749" y="811263"/>
                </a:lnTo>
                <a:lnTo>
                  <a:pt x="1047365" y="831083"/>
                </a:lnTo>
                <a:lnTo>
                  <a:pt x="1003173" y="838200"/>
                </a:lnTo>
                <a:lnTo>
                  <a:pt x="139700" y="838200"/>
                </a:lnTo>
                <a:lnTo>
                  <a:pt x="95520" y="831083"/>
                </a:lnTo>
                <a:lnTo>
                  <a:pt x="57168" y="811263"/>
                </a:lnTo>
                <a:lnTo>
                  <a:pt x="26936" y="781031"/>
                </a:lnTo>
                <a:lnTo>
                  <a:pt x="7116" y="742679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266051" y="4648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2CA1BE">
              <a:alpha val="2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266051" y="4648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 txBox="1"/>
          <p:nvPr/>
        </p:nvSpPr>
        <p:spPr>
          <a:xfrm>
            <a:off x="7189851" y="4572000"/>
            <a:ext cx="457200" cy="381000"/>
          </a:xfrm>
          <a:prstGeom prst="rect">
            <a:avLst/>
          </a:prstGeom>
          <a:ln w="25400">
            <a:solidFill>
              <a:srgbClr val="2CA1BE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275"/>
              </a:spcBef>
            </a:pPr>
            <a:r>
              <a:rPr dirty="0" sz="1800">
                <a:latin typeface="Arial"/>
                <a:cs typeface="Arial"/>
              </a:rPr>
              <a:t>≤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732651" y="4648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2CA1BE">
              <a:alpha val="2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732651" y="4648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 txBox="1"/>
          <p:nvPr/>
        </p:nvSpPr>
        <p:spPr>
          <a:xfrm>
            <a:off x="6747764" y="4620132"/>
            <a:ext cx="27876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0">
                <a:latin typeface="Arial"/>
                <a:cs typeface="Arial"/>
              </a:rPr>
              <a:t>14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6732651" y="4343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2CA1BE">
              <a:alpha val="2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732651" y="43434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228600"/>
                </a:moveTo>
                <a:lnTo>
                  <a:pt x="304800" y="228600"/>
                </a:lnTo>
                <a:lnTo>
                  <a:pt x="304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 txBox="1"/>
          <p:nvPr/>
        </p:nvSpPr>
        <p:spPr>
          <a:xfrm>
            <a:off x="6811771" y="4315332"/>
            <a:ext cx="153035" cy="285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4751323" y="2057400"/>
            <a:ext cx="2447290" cy="2143125"/>
          </a:xfrm>
          <a:custGeom>
            <a:avLst/>
            <a:gdLst/>
            <a:ahLst/>
            <a:cxnLst/>
            <a:rect l="l" t="t" r="r" b="b"/>
            <a:pathLst>
              <a:path w="2447290" h="2143125">
                <a:moveTo>
                  <a:pt x="65788" y="40594"/>
                </a:moveTo>
                <a:lnTo>
                  <a:pt x="49003" y="59753"/>
                </a:lnTo>
                <a:lnTo>
                  <a:pt x="2430145" y="2143125"/>
                </a:lnTo>
                <a:lnTo>
                  <a:pt x="2446781" y="2124075"/>
                </a:lnTo>
                <a:lnTo>
                  <a:pt x="65788" y="40594"/>
                </a:lnTo>
                <a:close/>
              </a:path>
              <a:path w="2447290" h="2143125">
                <a:moveTo>
                  <a:pt x="0" y="0"/>
                </a:moveTo>
                <a:lnTo>
                  <a:pt x="32258" y="78866"/>
                </a:lnTo>
                <a:lnTo>
                  <a:pt x="49003" y="59753"/>
                </a:lnTo>
                <a:lnTo>
                  <a:pt x="39497" y="51435"/>
                </a:lnTo>
                <a:lnTo>
                  <a:pt x="56261" y="32258"/>
                </a:lnTo>
                <a:lnTo>
                  <a:pt x="73092" y="32258"/>
                </a:lnTo>
                <a:lnTo>
                  <a:pt x="82550" y="21462"/>
                </a:lnTo>
                <a:lnTo>
                  <a:pt x="0" y="0"/>
                </a:lnTo>
                <a:close/>
              </a:path>
              <a:path w="2447290" h="2143125">
                <a:moveTo>
                  <a:pt x="56261" y="32258"/>
                </a:moveTo>
                <a:lnTo>
                  <a:pt x="39497" y="51435"/>
                </a:lnTo>
                <a:lnTo>
                  <a:pt x="49003" y="59753"/>
                </a:lnTo>
                <a:lnTo>
                  <a:pt x="65788" y="40594"/>
                </a:lnTo>
                <a:lnTo>
                  <a:pt x="56261" y="32258"/>
                </a:lnTo>
                <a:close/>
              </a:path>
              <a:path w="2447290" h="2143125">
                <a:moveTo>
                  <a:pt x="73092" y="32258"/>
                </a:moveTo>
                <a:lnTo>
                  <a:pt x="56261" y="32258"/>
                </a:lnTo>
                <a:lnTo>
                  <a:pt x="65788" y="40594"/>
                </a:lnTo>
                <a:lnTo>
                  <a:pt x="73092" y="32258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pc="-5"/>
              <a:t>48</a:t>
            </a:fld>
          </a:p>
        </p:txBody>
      </p:sp>
      <p:sp>
        <p:nvSpPr>
          <p:cNvPr id="117" name="object 117"/>
          <p:cNvSpPr txBox="1"/>
          <p:nvPr/>
        </p:nvSpPr>
        <p:spPr>
          <a:xfrm>
            <a:off x="6808469" y="6585219"/>
            <a:ext cx="1029969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z="1000" spc="-5">
                <a:latin typeface="Arial"/>
                <a:cs typeface="Arial"/>
              </a:rPr>
              <a:t>© </a:t>
            </a:r>
            <a:r>
              <a:rPr dirty="0" sz="1000" spc="-10">
                <a:latin typeface="Arial"/>
                <a:cs typeface="Arial"/>
              </a:rPr>
              <a:t>2010</a:t>
            </a:r>
            <a:r>
              <a:rPr dirty="0" sz="1000" spc="-8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Stallmann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62800" y="1600200"/>
            <a:ext cx="0" cy="4572000"/>
          </a:xfrm>
          <a:custGeom>
            <a:avLst/>
            <a:gdLst/>
            <a:ahLst/>
            <a:cxnLst/>
            <a:rect l="l" t="t" r="r" b="b"/>
            <a:pathLst>
              <a:path w="0" h="4572000">
                <a:moveTo>
                  <a:pt x="0" y="0"/>
                </a:moveTo>
                <a:lnTo>
                  <a:pt x="0" y="45720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10600" y="1600200"/>
            <a:ext cx="0" cy="4572000"/>
          </a:xfrm>
          <a:custGeom>
            <a:avLst/>
            <a:gdLst/>
            <a:ahLst/>
            <a:cxnLst/>
            <a:rect l="l" t="t" r="r" b="b"/>
            <a:pathLst>
              <a:path w="0" h="4572000">
                <a:moveTo>
                  <a:pt x="0" y="0"/>
                </a:moveTo>
                <a:lnTo>
                  <a:pt x="0" y="45720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162800" y="6154051"/>
            <a:ext cx="1447800" cy="0"/>
          </a:xfrm>
          <a:custGeom>
            <a:avLst/>
            <a:gdLst/>
            <a:ahLst/>
            <a:cxnLst/>
            <a:rect l="l" t="t" r="r" b="b"/>
            <a:pathLst>
              <a:path w="1447800" h="0">
                <a:moveTo>
                  <a:pt x="0" y="0"/>
                </a:moveTo>
                <a:lnTo>
                  <a:pt x="14478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003" y="361188"/>
            <a:ext cx="7004304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0772" y="1538650"/>
            <a:ext cx="4383405" cy="186626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68605" marR="5080" indent="-256540">
              <a:lnSpc>
                <a:spcPct val="90100"/>
              </a:lnSpc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The </a:t>
            </a:r>
            <a:r>
              <a:rPr dirty="0" sz="2200" spc="-10">
                <a:latin typeface="Lucida Sans Unicode"/>
                <a:cs typeface="Lucida Sans Unicode"/>
              </a:rPr>
              <a:t>Java </a:t>
            </a:r>
            <a:r>
              <a:rPr dirty="0" sz="2200" spc="-5">
                <a:latin typeface="Lucida Sans Unicode"/>
                <a:cs typeface="Lucida Sans Unicode"/>
              </a:rPr>
              <a:t>Virtual</a:t>
            </a:r>
            <a:r>
              <a:rPr dirty="0" sz="2200" spc="-4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Machine</a:t>
            </a:r>
            <a:r>
              <a:rPr dirty="0" sz="2200" spc="-2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(JVM) 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keeps track </a:t>
            </a:r>
            <a:r>
              <a:rPr dirty="0" sz="2200" spc="-5">
                <a:latin typeface="Lucida Sans Unicode"/>
                <a:cs typeface="Lucida Sans Unicode"/>
              </a:rPr>
              <a:t>of </a:t>
            </a:r>
            <a:r>
              <a:rPr dirty="0" sz="2200" spc="-10">
                <a:latin typeface="Lucida Sans Unicode"/>
                <a:cs typeface="Lucida Sans Unicode"/>
              </a:rPr>
              <a:t>the </a:t>
            </a:r>
            <a:r>
              <a:rPr dirty="0" sz="2200" spc="-5">
                <a:latin typeface="Lucida Sans Unicode"/>
                <a:cs typeface="Lucida Sans Unicode"/>
              </a:rPr>
              <a:t>chain </a:t>
            </a:r>
            <a:r>
              <a:rPr dirty="0" sz="2200" spc="-10">
                <a:latin typeface="Lucida Sans Unicode"/>
                <a:cs typeface="Lucida Sans Unicode"/>
              </a:rPr>
              <a:t>of  </a:t>
            </a:r>
            <a:r>
              <a:rPr dirty="0" sz="2200" spc="-5">
                <a:latin typeface="Lucida Sans Unicode"/>
                <a:cs typeface="Lucida Sans Unicode"/>
              </a:rPr>
              <a:t>active methods with a</a:t>
            </a:r>
            <a:r>
              <a:rPr dirty="0" sz="2200" spc="-2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stack</a:t>
            </a:r>
            <a:endParaRPr sz="2200">
              <a:latin typeface="Lucida Sans Unicode"/>
              <a:cs typeface="Lucida Sans Unicode"/>
            </a:endParaRPr>
          </a:p>
          <a:p>
            <a:pPr marL="268605" marR="193040" indent="-256540">
              <a:lnSpc>
                <a:spcPts val="2380"/>
              </a:lnSpc>
              <a:spcBef>
                <a:spcPts val="425"/>
              </a:spcBef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When a method is</a:t>
            </a:r>
            <a:r>
              <a:rPr dirty="0" sz="2200" spc="-1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called,</a:t>
            </a:r>
            <a:r>
              <a:rPr dirty="0" sz="220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the </a:t>
            </a:r>
            <a:r>
              <a:rPr dirty="0" sz="2200" spc="-1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JVM </a:t>
            </a:r>
            <a:r>
              <a:rPr dirty="0" sz="2200" spc="-10">
                <a:latin typeface="Lucida Sans Unicode"/>
                <a:cs typeface="Lucida Sans Unicode"/>
              </a:rPr>
              <a:t>pushes </a:t>
            </a:r>
            <a:r>
              <a:rPr dirty="0" sz="2200" spc="-5">
                <a:latin typeface="Lucida Sans Unicode"/>
                <a:cs typeface="Lucida Sans Unicode"/>
              </a:rPr>
              <a:t>on </a:t>
            </a:r>
            <a:r>
              <a:rPr dirty="0" sz="2200" spc="-10">
                <a:latin typeface="Lucida Sans Unicode"/>
                <a:cs typeface="Lucida Sans Unicode"/>
              </a:rPr>
              <a:t>the stack </a:t>
            </a:r>
            <a:r>
              <a:rPr dirty="0" sz="2200" spc="-5">
                <a:latin typeface="Lucida Sans Unicode"/>
                <a:cs typeface="Lucida Sans Unicode"/>
              </a:rPr>
              <a:t>a  frame</a:t>
            </a:r>
            <a:r>
              <a:rPr dirty="0" sz="2200" spc="-10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containing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0772" y="3413886"/>
            <a:ext cx="4511675" cy="2456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4510" indent="-228600">
              <a:lnSpc>
                <a:spcPct val="100000"/>
              </a:lnSpc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Local </a:t>
            </a:r>
            <a:r>
              <a:rPr dirty="0" sz="1900" spc="-5">
                <a:latin typeface="Lucida Sans Unicode"/>
                <a:cs typeface="Lucida Sans Unicode"/>
              </a:rPr>
              <a:t>variables </a:t>
            </a:r>
            <a:r>
              <a:rPr dirty="0" sz="1900" spc="-10">
                <a:latin typeface="Lucida Sans Unicode"/>
                <a:cs typeface="Lucida Sans Unicode"/>
              </a:rPr>
              <a:t>and </a:t>
            </a:r>
            <a:r>
              <a:rPr dirty="0" sz="1900" spc="-5">
                <a:latin typeface="Lucida Sans Unicode"/>
                <a:cs typeface="Lucida Sans Unicode"/>
              </a:rPr>
              <a:t>return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value</a:t>
            </a:r>
            <a:endParaRPr sz="1900">
              <a:latin typeface="Lucida Sans Unicode"/>
              <a:cs typeface="Lucida Sans Unicode"/>
            </a:endParaRPr>
          </a:p>
          <a:p>
            <a:pPr marL="524510" marR="172720" indent="-228600">
              <a:lnSpc>
                <a:spcPts val="2050"/>
              </a:lnSpc>
              <a:spcBef>
                <a:spcPts val="334"/>
              </a:spcBef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Program </a:t>
            </a:r>
            <a:r>
              <a:rPr dirty="0" sz="1900" spc="-10">
                <a:latin typeface="Lucida Sans Unicode"/>
                <a:cs typeface="Lucida Sans Unicode"/>
              </a:rPr>
              <a:t>counter, keeping </a:t>
            </a:r>
            <a:r>
              <a:rPr dirty="0" sz="1900" spc="-5">
                <a:latin typeface="Lucida Sans Unicode"/>
                <a:cs typeface="Lucida Sans Unicode"/>
              </a:rPr>
              <a:t>track  of the statement </a:t>
            </a:r>
            <a:r>
              <a:rPr dirty="0" sz="1900" spc="-10">
                <a:latin typeface="Lucida Sans Unicode"/>
                <a:cs typeface="Lucida Sans Unicode"/>
              </a:rPr>
              <a:t>being</a:t>
            </a:r>
            <a:r>
              <a:rPr dirty="0" sz="1900" spc="10">
                <a:latin typeface="Lucida Sans Unicode"/>
                <a:cs typeface="Lucida Sans Unicode"/>
              </a:rPr>
              <a:t> </a:t>
            </a:r>
            <a:r>
              <a:rPr dirty="0" sz="1900" spc="-10">
                <a:latin typeface="Lucida Sans Unicode"/>
                <a:cs typeface="Lucida Sans Unicode"/>
              </a:rPr>
              <a:t>executed</a:t>
            </a:r>
            <a:endParaRPr sz="1900">
              <a:latin typeface="Lucida Sans Unicode"/>
              <a:cs typeface="Lucida Sans Unicode"/>
            </a:endParaRPr>
          </a:p>
          <a:p>
            <a:pPr marL="268605" marR="5080" indent="-256540">
              <a:lnSpc>
                <a:spcPct val="90000"/>
              </a:lnSpc>
              <a:spcBef>
                <a:spcPts val="330"/>
              </a:spcBef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When a method </a:t>
            </a:r>
            <a:r>
              <a:rPr dirty="0" sz="2200" spc="-10">
                <a:latin typeface="Lucida Sans Unicode"/>
                <a:cs typeface="Lucida Sans Unicode"/>
              </a:rPr>
              <a:t>ends,</a:t>
            </a:r>
            <a:r>
              <a:rPr dirty="0" sz="2200" spc="-5">
                <a:latin typeface="Lucida Sans Unicode"/>
                <a:cs typeface="Lucida Sans Unicode"/>
              </a:rPr>
              <a:t> its</a:t>
            </a:r>
            <a:r>
              <a:rPr dirty="0" sz="2200" spc="-1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frame 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is </a:t>
            </a:r>
            <a:r>
              <a:rPr dirty="0" sz="2200" spc="-10">
                <a:latin typeface="Lucida Sans Unicode"/>
                <a:cs typeface="Lucida Sans Unicode"/>
              </a:rPr>
              <a:t>popped </a:t>
            </a:r>
            <a:r>
              <a:rPr dirty="0" sz="2200" spc="-5">
                <a:latin typeface="Lucida Sans Unicode"/>
                <a:cs typeface="Lucida Sans Unicode"/>
              </a:rPr>
              <a:t>from </a:t>
            </a:r>
            <a:r>
              <a:rPr dirty="0" sz="2200" spc="-10">
                <a:latin typeface="Lucida Sans Unicode"/>
                <a:cs typeface="Lucida Sans Unicode"/>
              </a:rPr>
              <a:t>the stack and  control </a:t>
            </a:r>
            <a:r>
              <a:rPr dirty="0" sz="2200" spc="-5">
                <a:latin typeface="Lucida Sans Unicode"/>
                <a:cs typeface="Lucida Sans Unicode"/>
              </a:rPr>
              <a:t>is </a:t>
            </a:r>
            <a:r>
              <a:rPr dirty="0" sz="2200" spc="-10">
                <a:latin typeface="Lucida Sans Unicode"/>
                <a:cs typeface="Lucida Sans Unicode"/>
              </a:rPr>
              <a:t>passed </a:t>
            </a:r>
            <a:r>
              <a:rPr dirty="0" sz="2200" spc="-5">
                <a:latin typeface="Lucida Sans Unicode"/>
                <a:cs typeface="Lucida Sans Unicode"/>
              </a:rPr>
              <a:t>to </a:t>
            </a:r>
            <a:r>
              <a:rPr dirty="0" sz="2200" spc="-10">
                <a:latin typeface="Lucida Sans Unicode"/>
                <a:cs typeface="Lucida Sans Unicode"/>
              </a:rPr>
              <a:t>the  </a:t>
            </a:r>
            <a:r>
              <a:rPr dirty="0" sz="2200" spc="-5">
                <a:latin typeface="Lucida Sans Unicode"/>
                <a:cs typeface="Lucida Sans Unicode"/>
              </a:rPr>
              <a:t>method on </a:t>
            </a:r>
            <a:r>
              <a:rPr dirty="0" sz="2200" spc="-10">
                <a:latin typeface="Lucida Sans Unicode"/>
                <a:cs typeface="Lucida Sans Unicode"/>
              </a:rPr>
              <a:t>top </a:t>
            </a:r>
            <a:r>
              <a:rPr dirty="0" sz="2200" spc="-5">
                <a:latin typeface="Lucida Sans Unicode"/>
                <a:cs typeface="Lucida Sans Unicode"/>
              </a:rPr>
              <a:t>of </a:t>
            </a:r>
            <a:r>
              <a:rPr dirty="0" sz="2200" spc="-10">
                <a:latin typeface="Lucida Sans Unicode"/>
                <a:cs typeface="Lucida Sans Unicode"/>
              </a:rPr>
              <a:t>the</a:t>
            </a:r>
            <a:r>
              <a:rPr dirty="0" sz="220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stack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Allows </a:t>
            </a:r>
            <a:r>
              <a:rPr dirty="0" sz="2200" spc="-10">
                <a:latin typeface="Lucida Sans Unicode"/>
                <a:cs typeface="Lucida Sans Unicode"/>
              </a:rPr>
              <a:t>for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C00000"/>
                </a:solidFill>
                <a:latin typeface="Lucida Sans Unicode"/>
                <a:cs typeface="Lucida Sans Unicode"/>
              </a:rPr>
              <a:t>recursion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20075" y="3565587"/>
            <a:ext cx="7938" cy="1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20075" y="1625662"/>
            <a:ext cx="7938" cy="1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20075" y="2281238"/>
            <a:ext cx="7938" cy="1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718428" y="1565402"/>
            <a:ext cx="941069" cy="3576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main()</a:t>
            </a:r>
            <a:r>
              <a:rPr dirty="0" sz="1800" spc="-10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{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int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i =</a:t>
            </a:r>
            <a:r>
              <a:rPr dirty="0" sz="1800" spc="-9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5;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 spc="-5" b="1">
                <a:solidFill>
                  <a:srgbClr val="FF0000"/>
                </a:solidFill>
                <a:latin typeface="Arial Narrow"/>
                <a:cs typeface="Arial Narrow"/>
              </a:rPr>
              <a:t>foo(i);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}</a:t>
            </a:r>
            <a:endParaRPr sz="1800">
              <a:latin typeface="Arial Narrow"/>
              <a:cs typeface="Arial Narrow"/>
            </a:endParaRPr>
          </a:p>
          <a:p>
            <a:pPr marL="241300" marR="127635" indent="-228600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foo(int j)</a:t>
            </a:r>
            <a:r>
              <a:rPr dirty="0" sz="1800" spc="-6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{  </a:t>
            </a: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int</a:t>
            </a:r>
            <a:r>
              <a:rPr dirty="0" sz="1800" spc="-90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 spc="5">
                <a:solidFill>
                  <a:srgbClr val="353535"/>
                </a:solidFill>
                <a:latin typeface="Arial Narrow"/>
                <a:cs typeface="Arial Narrow"/>
              </a:rPr>
              <a:t>k;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k =</a:t>
            </a:r>
            <a:r>
              <a:rPr dirty="0" sz="1800" spc="-10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j+1;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bar(k);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}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bar(int m)</a:t>
            </a:r>
            <a:r>
              <a:rPr dirty="0" sz="1800" spc="-7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{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…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}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45833" y="6584610"/>
            <a:ext cx="12128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15200" y="3314700"/>
            <a:ext cx="1143000" cy="1447800"/>
          </a:xfrm>
          <a:prstGeom prst="rect">
            <a:avLst/>
          </a:prstGeom>
          <a:solidFill>
            <a:srgbClr val="2CA1BE"/>
          </a:solidFill>
          <a:ln w="9525">
            <a:solidFill>
              <a:srgbClr val="000000"/>
            </a:solidFill>
          </a:ln>
        </p:spPr>
        <p:txBody>
          <a:bodyPr wrap="square" lIns="0" tIns="102870" rIns="0" bIns="0" rtlCol="0" vert="horz">
            <a:spAutoFit/>
          </a:bodyPr>
          <a:lstStyle/>
          <a:p>
            <a:pPr algn="ctr" marL="565785">
              <a:lnSpc>
                <a:spcPct val="100000"/>
              </a:lnSpc>
              <a:spcBef>
                <a:spcPts val="810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foo</a:t>
            </a:r>
            <a:endParaRPr sz="2000">
              <a:latin typeface="Arial"/>
              <a:cs typeface="Arial"/>
            </a:endParaRPr>
          </a:p>
          <a:p>
            <a:pPr marL="26606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PC =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  <a:p>
            <a:pPr algn="ctr" marL="47625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j =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  <a:p>
            <a:pPr algn="ctr" marL="4064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k =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15200" y="4953000"/>
            <a:ext cx="1143000" cy="1066800"/>
          </a:xfrm>
          <a:prstGeom prst="rect">
            <a:avLst/>
          </a:prstGeom>
          <a:solidFill>
            <a:srgbClr val="2CA1BE"/>
          </a:solidFill>
          <a:ln w="9525">
            <a:solidFill>
              <a:srgbClr val="000000"/>
            </a:solidFill>
          </a:ln>
        </p:spPr>
        <p:txBody>
          <a:bodyPr wrap="square" lIns="0" tIns="65405" rIns="0" bIns="0" rtlCol="0" vert="horz">
            <a:spAutoFit/>
          </a:bodyPr>
          <a:lstStyle/>
          <a:p>
            <a:pPr algn="ctr" marL="370205">
              <a:lnSpc>
                <a:spcPct val="100000"/>
              </a:lnSpc>
              <a:spcBef>
                <a:spcPts val="51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main</a:t>
            </a:r>
            <a:endParaRPr sz="2000">
              <a:latin typeface="Arial"/>
              <a:cs typeface="Arial"/>
            </a:endParaRPr>
          </a:p>
          <a:p>
            <a:pPr marL="26606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PC =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 algn="ctr" marL="47625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i =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62800" y="1600200"/>
            <a:ext cx="0" cy="4572000"/>
          </a:xfrm>
          <a:custGeom>
            <a:avLst/>
            <a:gdLst/>
            <a:ahLst/>
            <a:cxnLst/>
            <a:rect l="l" t="t" r="r" b="b"/>
            <a:pathLst>
              <a:path w="0" h="4572000">
                <a:moveTo>
                  <a:pt x="0" y="0"/>
                </a:moveTo>
                <a:lnTo>
                  <a:pt x="0" y="45720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10600" y="1600200"/>
            <a:ext cx="0" cy="4572000"/>
          </a:xfrm>
          <a:custGeom>
            <a:avLst/>
            <a:gdLst/>
            <a:ahLst/>
            <a:cxnLst/>
            <a:rect l="l" t="t" r="r" b="b"/>
            <a:pathLst>
              <a:path w="0" h="4572000">
                <a:moveTo>
                  <a:pt x="0" y="0"/>
                </a:moveTo>
                <a:lnTo>
                  <a:pt x="0" y="45720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162800" y="6154051"/>
            <a:ext cx="1447800" cy="0"/>
          </a:xfrm>
          <a:custGeom>
            <a:avLst/>
            <a:gdLst/>
            <a:ahLst/>
            <a:cxnLst/>
            <a:rect l="l" t="t" r="r" b="b"/>
            <a:pathLst>
              <a:path w="1447800" h="0">
                <a:moveTo>
                  <a:pt x="0" y="0"/>
                </a:moveTo>
                <a:lnTo>
                  <a:pt x="14478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003" y="361188"/>
            <a:ext cx="7004304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0772" y="1538650"/>
            <a:ext cx="4383405" cy="186626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68605" marR="5080" indent="-256540">
              <a:lnSpc>
                <a:spcPct val="90100"/>
              </a:lnSpc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The </a:t>
            </a:r>
            <a:r>
              <a:rPr dirty="0" sz="2200" spc="-10">
                <a:latin typeface="Lucida Sans Unicode"/>
                <a:cs typeface="Lucida Sans Unicode"/>
              </a:rPr>
              <a:t>Java </a:t>
            </a:r>
            <a:r>
              <a:rPr dirty="0" sz="2200" spc="-5">
                <a:latin typeface="Lucida Sans Unicode"/>
                <a:cs typeface="Lucida Sans Unicode"/>
              </a:rPr>
              <a:t>Virtual</a:t>
            </a:r>
            <a:r>
              <a:rPr dirty="0" sz="2200" spc="-4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Machine</a:t>
            </a:r>
            <a:r>
              <a:rPr dirty="0" sz="2200" spc="-2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(JVM) 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keeps track </a:t>
            </a:r>
            <a:r>
              <a:rPr dirty="0" sz="2200" spc="-5">
                <a:latin typeface="Lucida Sans Unicode"/>
                <a:cs typeface="Lucida Sans Unicode"/>
              </a:rPr>
              <a:t>of </a:t>
            </a:r>
            <a:r>
              <a:rPr dirty="0" sz="2200" spc="-10">
                <a:latin typeface="Lucida Sans Unicode"/>
                <a:cs typeface="Lucida Sans Unicode"/>
              </a:rPr>
              <a:t>the </a:t>
            </a:r>
            <a:r>
              <a:rPr dirty="0" sz="2200" spc="-5">
                <a:latin typeface="Lucida Sans Unicode"/>
                <a:cs typeface="Lucida Sans Unicode"/>
              </a:rPr>
              <a:t>chain </a:t>
            </a:r>
            <a:r>
              <a:rPr dirty="0" sz="2200" spc="-10">
                <a:latin typeface="Lucida Sans Unicode"/>
                <a:cs typeface="Lucida Sans Unicode"/>
              </a:rPr>
              <a:t>of  </a:t>
            </a:r>
            <a:r>
              <a:rPr dirty="0" sz="2200" spc="-5">
                <a:latin typeface="Lucida Sans Unicode"/>
                <a:cs typeface="Lucida Sans Unicode"/>
              </a:rPr>
              <a:t>active methods with a</a:t>
            </a:r>
            <a:r>
              <a:rPr dirty="0" sz="2200" spc="-2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stack</a:t>
            </a:r>
            <a:endParaRPr sz="2200">
              <a:latin typeface="Lucida Sans Unicode"/>
              <a:cs typeface="Lucida Sans Unicode"/>
            </a:endParaRPr>
          </a:p>
          <a:p>
            <a:pPr marL="268605" marR="193040" indent="-256540">
              <a:lnSpc>
                <a:spcPts val="2380"/>
              </a:lnSpc>
              <a:spcBef>
                <a:spcPts val="425"/>
              </a:spcBef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When a method is</a:t>
            </a:r>
            <a:r>
              <a:rPr dirty="0" sz="2200" spc="-1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called,</a:t>
            </a:r>
            <a:r>
              <a:rPr dirty="0" sz="220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the </a:t>
            </a:r>
            <a:r>
              <a:rPr dirty="0" sz="2200" spc="-1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JVM </a:t>
            </a:r>
            <a:r>
              <a:rPr dirty="0" sz="2200" spc="-10">
                <a:latin typeface="Lucida Sans Unicode"/>
                <a:cs typeface="Lucida Sans Unicode"/>
              </a:rPr>
              <a:t>pushes </a:t>
            </a:r>
            <a:r>
              <a:rPr dirty="0" sz="2200" spc="-5">
                <a:latin typeface="Lucida Sans Unicode"/>
                <a:cs typeface="Lucida Sans Unicode"/>
              </a:rPr>
              <a:t>on </a:t>
            </a:r>
            <a:r>
              <a:rPr dirty="0" sz="2200" spc="-10">
                <a:latin typeface="Lucida Sans Unicode"/>
                <a:cs typeface="Lucida Sans Unicode"/>
              </a:rPr>
              <a:t>the stack </a:t>
            </a:r>
            <a:r>
              <a:rPr dirty="0" sz="2200" spc="-5">
                <a:latin typeface="Lucida Sans Unicode"/>
                <a:cs typeface="Lucida Sans Unicode"/>
              </a:rPr>
              <a:t>a  frame</a:t>
            </a:r>
            <a:r>
              <a:rPr dirty="0" sz="2200" spc="-10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containing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0772" y="3413886"/>
            <a:ext cx="4511675" cy="2456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4510" indent="-228600">
              <a:lnSpc>
                <a:spcPct val="100000"/>
              </a:lnSpc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Local </a:t>
            </a:r>
            <a:r>
              <a:rPr dirty="0" sz="1900" spc="-5">
                <a:latin typeface="Lucida Sans Unicode"/>
                <a:cs typeface="Lucida Sans Unicode"/>
              </a:rPr>
              <a:t>variables </a:t>
            </a:r>
            <a:r>
              <a:rPr dirty="0" sz="1900" spc="-10">
                <a:latin typeface="Lucida Sans Unicode"/>
                <a:cs typeface="Lucida Sans Unicode"/>
              </a:rPr>
              <a:t>and </a:t>
            </a:r>
            <a:r>
              <a:rPr dirty="0" sz="1900" spc="-5">
                <a:latin typeface="Lucida Sans Unicode"/>
                <a:cs typeface="Lucida Sans Unicode"/>
              </a:rPr>
              <a:t>return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value</a:t>
            </a:r>
            <a:endParaRPr sz="1900">
              <a:latin typeface="Lucida Sans Unicode"/>
              <a:cs typeface="Lucida Sans Unicode"/>
            </a:endParaRPr>
          </a:p>
          <a:p>
            <a:pPr marL="524510" marR="172720" indent="-228600">
              <a:lnSpc>
                <a:spcPts val="2050"/>
              </a:lnSpc>
              <a:spcBef>
                <a:spcPts val="334"/>
              </a:spcBef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Program </a:t>
            </a:r>
            <a:r>
              <a:rPr dirty="0" sz="1900" spc="-10">
                <a:latin typeface="Lucida Sans Unicode"/>
                <a:cs typeface="Lucida Sans Unicode"/>
              </a:rPr>
              <a:t>counter, keeping </a:t>
            </a:r>
            <a:r>
              <a:rPr dirty="0" sz="1900" spc="-5">
                <a:latin typeface="Lucida Sans Unicode"/>
                <a:cs typeface="Lucida Sans Unicode"/>
              </a:rPr>
              <a:t>track  of the statement </a:t>
            </a:r>
            <a:r>
              <a:rPr dirty="0" sz="1900" spc="-10">
                <a:latin typeface="Lucida Sans Unicode"/>
                <a:cs typeface="Lucida Sans Unicode"/>
              </a:rPr>
              <a:t>being</a:t>
            </a:r>
            <a:r>
              <a:rPr dirty="0" sz="1900" spc="10">
                <a:latin typeface="Lucida Sans Unicode"/>
                <a:cs typeface="Lucida Sans Unicode"/>
              </a:rPr>
              <a:t> </a:t>
            </a:r>
            <a:r>
              <a:rPr dirty="0" sz="1900" spc="-10">
                <a:latin typeface="Lucida Sans Unicode"/>
                <a:cs typeface="Lucida Sans Unicode"/>
              </a:rPr>
              <a:t>executed</a:t>
            </a:r>
            <a:endParaRPr sz="1900">
              <a:latin typeface="Lucida Sans Unicode"/>
              <a:cs typeface="Lucida Sans Unicode"/>
            </a:endParaRPr>
          </a:p>
          <a:p>
            <a:pPr marL="268605" marR="5080" indent="-256540">
              <a:lnSpc>
                <a:spcPct val="90000"/>
              </a:lnSpc>
              <a:spcBef>
                <a:spcPts val="330"/>
              </a:spcBef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When a method </a:t>
            </a:r>
            <a:r>
              <a:rPr dirty="0" sz="2200" spc="-10">
                <a:latin typeface="Lucida Sans Unicode"/>
                <a:cs typeface="Lucida Sans Unicode"/>
              </a:rPr>
              <a:t>ends,</a:t>
            </a:r>
            <a:r>
              <a:rPr dirty="0" sz="2200" spc="-5">
                <a:latin typeface="Lucida Sans Unicode"/>
                <a:cs typeface="Lucida Sans Unicode"/>
              </a:rPr>
              <a:t> its</a:t>
            </a:r>
            <a:r>
              <a:rPr dirty="0" sz="2200" spc="-1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frame 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is </a:t>
            </a:r>
            <a:r>
              <a:rPr dirty="0" sz="2200" spc="-10">
                <a:latin typeface="Lucida Sans Unicode"/>
                <a:cs typeface="Lucida Sans Unicode"/>
              </a:rPr>
              <a:t>popped </a:t>
            </a:r>
            <a:r>
              <a:rPr dirty="0" sz="2200" spc="-5">
                <a:latin typeface="Lucida Sans Unicode"/>
                <a:cs typeface="Lucida Sans Unicode"/>
              </a:rPr>
              <a:t>from </a:t>
            </a:r>
            <a:r>
              <a:rPr dirty="0" sz="2200" spc="-10">
                <a:latin typeface="Lucida Sans Unicode"/>
                <a:cs typeface="Lucida Sans Unicode"/>
              </a:rPr>
              <a:t>the stack and  control </a:t>
            </a:r>
            <a:r>
              <a:rPr dirty="0" sz="2200" spc="-5">
                <a:latin typeface="Lucida Sans Unicode"/>
                <a:cs typeface="Lucida Sans Unicode"/>
              </a:rPr>
              <a:t>is </a:t>
            </a:r>
            <a:r>
              <a:rPr dirty="0" sz="2200" spc="-10">
                <a:latin typeface="Lucida Sans Unicode"/>
                <a:cs typeface="Lucida Sans Unicode"/>
              </a:rPr>
              <a:t>passed </a:t>
            </a:r>
            <a:r>
              <a:rPr dirty="0" sz="2200" spc="-5">
                <a:latin typeface="Lucida Sans Unicode"/>
                <a:cs typeface="Lucida Sans Unicode"/>
              </a:rPr>
              <a:t>to </a:t>
            </a:r>
            <a:r>
              <a:rPr dirty="0" sz="2200" spc="-10">
                <a:latin typeface="Lucida Sans Unicode"/>
                <a:cs typeface="Lucida Sans Unicode"/>
              </a:rPr>
              <a:t>the  </a:t>
            </a:r>
            <a:r>
              <a:rPr dirty="0" sz="2200" spc="-5">
                <a:latin typeface="Lucida Sans Unicode"/>
                <a:cs typeface="Lucida Sans Unicode"/>
              </a:rPr>
              <a:t>method on </a:t>
            </a:r>
            <a:r>
              <a:rPr dirty="0" sz="2200" spc="-10">
                <a:latin typeface="Lucida Sans Unicode"/>
                <a:cs typeface="Lucida Sans Unicode"/>
              </a:rPr>
              <a:t>top </a:t>
            </a:r>
            <a:r>
              <a:rPr dirty="0" sz="2200" spc="-5">
                <a:latin typeface="Lucida Sans Unicode"/>
                <a:cs typeface="Lucida Sans Unicode"/>
              </a:rPr>
              <a:t>of </a:t>
            </a:r>
            <a:r>
              <a:rPr dirty="0" sz="2200" spc="-10">
                <a:latin typeface="Lucida Sans Unicode"/>
                <a:cs typeface="Lucida Sans Unicode"/>
              </a:rPr>
              <a:t>the</a:t>
            </a:r>
            <a:r>
              <a:rPr dirty="0" sz="220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stack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Allows </a:t>
            </a:r>
            <a:r>
              <a:rPr dirty="0" sz="2200" spc="-10">
                <a:latin typeface="Lucida Sans Unicode"/>
                <a:cs typeface="Lucida Sans Unicode"/>
              </a:rPr>
              <a:t>for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C00000"/>
                </a:solidFill>
                <a:latin typeface="Lucida Sans Unicode"/>
                <a:cs typeface="Lucida Sans Unicode"/>
              </a:rPr>
              <a:t>recursion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20075" y="3565587"/>
            <a:ext cx="7938" cy="1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20075" y="1625662"/>
            <a:ext cx="7938" cy="1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20075" y="2281238"/>
            <a:ext cx="7938" cy="1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718428" y="1565402"/>
            <a:ext cx="941069" cy="3576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main()</a:t>
            </a:r>
            <a:r>
              <a:rPr dirty="0" sz="1800" spc="-10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{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int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i =</a:t>
            </a:r>
            <a:r>
              <a:rPr dirty="0" sz="1800" spc="-9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5;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 spc="-5" b="1">
                <a:solidFill>
                  <a:srgbClr val="FF0000"/>
                </a:solidFill>
                <a:latin typeface="Arial Narrow"/>
                <a:cs typeface="Arial Narrow"/>
              </a:rPr>
              <a:t>foo(i);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}</a:t>
            </a:r>
            <a:endParaRPr sz="1800">
              <a:latin typeface="Arial Narrow"/>
              <a:cs typeface="Arial Narrow"/>
            </a:endParaRPr>
          </a:p>
          <a:p>
            <a:pPr marL="241300" marR="127635" indent="-228600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foo(int j)</a:t>
            </a:r>
            <a:r>
              <a:rPr dirty="0" sz="1800" spc="-6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{  </a:t>
            </a: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int</a:t>
            </a:r>
            <a:r>
              <a:rPr dirty="0" sz="1800" spc="-90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 spc="5">
                <a:solidFill>
                  <a:srgbClr val="353535"/>
                </a:solidFill>
                <a:latin typeface="Arial Narrow"/>
                <a:cs typeface="Arial Narrow"/>
              </a:rPr>
              <a:t>k;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k =</a:t>
            </a:r>
            <a:r>
              <a:rPr dirty="0" sz="1800" spc="-10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j+1;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 spc="-5" b="1">
                <a:solidFill>
                  <a:srgbClr val="FF0000"/>
                </a:solidFill>
                <a:latin typeface="Arial Narrow"/>
                <a:cs typeface="Arial Narrow"/>
              </a:rPr>
              <a:t>bar(k);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}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bar(int m)</a:t>
            </a:r>
            <a:r>
              <a:rPr dirty="0" sz="1800" spc="-7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{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…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}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45833" y="6584610"/>
            <a:ext cx="12128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15200" y="2057400"/>
            <a:ext cx="1143000" cy="1066800"/>
          </a:xfrm>
          <a:prstGeom prst="rect">
            <a:avLst/>
          </a:prstGeom>
          <a:solidFill>
            <a:srgbClr val="2CA1BE"/>
          </a:solidFill>
          <a:ln w="9525">
            <a:solidFill>
              <a:srgbClr val="000000"/>
            </a:solidFill>
          </a:ln>
        </p:spPr>
        <p:txBody>
          <a:bodyPr wrap="square" lIns="0" tIns="64769" rIns="0" bIns="0" rtlCol="0" vert="horz">
            <a:spAutoFit/>
          </a:bodyPr>
          <a:lstStyle/>
          <a:p>
            <a:pPr marL="651510">
              <a:lnSpc>
                <a:spcPct val="100000"/>
              </a:lnSpc>
              <a:spcBef>
                <a:spcPts val="509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bar</a:t>
            </a:r>
            <a:endParaRPr sz="2000">
              <a:latin typeface="Arial"/>
              <a:cs typeface="Arial"/>
            </a:endParaRPr>
          </a:p>
          <a:p>
            <a:pPr marL="26606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PC =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40767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m =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15200" y="3314700"/>
            <a:ext cx="1143000" cy="1447800"/>
          </a:xfrm>
          <a:prstGeom prst="rect">
            <a:avLst/>
          </a:prstGeom>
          <a:solidFill>
            <a:srgbClr val="2CA1BE"/>
          </a:solidFill>
          <a:ln w="9525">
            <a:solidFill>
              <a:srgbClr val="000000"/>
            </a:solidFill>
          </a:ln>
        </p:spPr>
        <p:txBody>
          <a:bodyPr wrap="square" lIns="0" tIns="102870" rIns="0" bIns="0" rtlCol="0" vert="horz">
            <a:spAutoFit/>
          </a:bodyPr>
          <a:lstStyle/>
          <a:p>
            <a:pPr algn="ctr" marL="565785">
              <a:lnSpc>
                <a:spcPct val="100000"/>
              </a:lnSpc>
              <a:spcBef>
                <a:spcPts val="810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foo</a:t>
            </a:r>
            <a:endParaRPr sz="2000">
              <a:latin typeface="Arial"/>
              <a:cs typeface="Arial"/>
            </a:endParaRPr>
          </a:p>
          <a:p>
            <a:pPr marL="26606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PC =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  <a:p>
            <a:pPr algn="ctr" marL="47625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j =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  <a:p>
            <a:pPr algn="ctr" marL="4064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k =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15200" y="4953000"/>
            <a:ext cx="1143000" cy="1066800"/>
          </a:xfrm>
          <a:prstGeom prst="rect">
            <a:avLst/>
          </a:prstGeom>
          <a:solidFill>
            <a:srgbClr val="2CA1BE"/>
          </a:solidFill>
          <a:ln w="9525">
            <a:solidFill>
              <a:srgbClr val="000000"/>
            </a:solidFill>
          </a:ln>
        </p:spPr>
        <p:txBody>
          <a:bodyPr wrap="square" lIns="0" tIns="65405" rIns="0" bIns="0" rtlCol="0" vert="horz">
            <a:spAutoFit/>
          </a:bodyPr>
          <a:lstStyle/>
          <a:p>
            <a:pPr algn="ctr" marL="370205">
              <a:lnSpc>
                <a:spcPct val="100000"/>
              </a:lnSpc>
              <a:spcBef>
                <a:spcPts val="51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main</a:t>
            </a:r>
            <a:endParaRPr sz="2000">
              <a:latin typeface="Arial"/>
              <a:cs typeface="Arial"/>
            </a:endParaRPr>
          </a:p>
          <a:p>
            <a:pPr marL="26606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PC =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 algn="ctr" marL="47625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i =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62800" y="1600200"/>
            <a:ext cx="0" cy="4572000"/>
          </a:xfrm>
          <a:custGeom>
            <a:avLst/>
            <a:gdLst/>
            <a:ahLst/>
            <a:cxnLst/>
            <a:rect l="l" t="t" r="r" b="b"/>
            <a:pathLst>
              <a:path w="0" h="4572000">
                <a:moveTo>
                  <a:pt x="0" y="0"/>
                </a:moveTo>
                <a:lnTo>
                  <a:pt x="0" y="45720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10600" y="1600200"/>
            <a:ext cx="0" cy="4572000"/>
          </a:xfrm>
          <a:custGeom>
            <a:avLst/>
            <a:gdLst/>
            <a:ahLst/>
            <a:cxnLst/>
            <a:rect l="l" t="t" r="r" b="b"/>
            <a:pathLst>
              <a:path w="0" h="4572000">
                <a:moveTo>
                  <a:pt x="0" y="0"/>
                </a:moveTo>
                <a:lnTo>
                  <a:pt x="0" y="45720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162800" y="6154051"/>
            <a:ext cx="1447800" cy="0"/>
          </a:xfrm>
          <a:custGeom>
            <a:avLst/>
            <a:gdLst/>
            <a:ahLst/>
            <a:cxnLst/>
            <a:rect l="l" t="t" r="r" b="b"/>
            <a:pathLst>
              <a:path w="1447800" h="0">
                <a:moveTo>
                  <a:pt x="0" y="0"/>
                </a:moveTo>
                <a:lnTo>
                  <a:pt x="14478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003" y="361188"/>
            <a:ext cx="7004304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0772" y="1538650"/>
            <a:ext cx="4383405" cy="186626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68605" marR="5080" indent="-256540">
              <a:lnSpc>
                <a:spcPct val="90100"/>
              </a:lnSpc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The </a:t>
            </a:r>
            <a:r>
              <a:rPr dirty="0" sz="2200" spc="-10">
                <a:latin typeface="Lucida Sans Unicode"/>
                <a:cs typeface="Lucida Sans Unicode"/>
              </a:rPr>
              <a:t>Java </a:t>
            </a:r>
            <a:r>
              <a:rPr dirty="0" sz="2200" spc="-5">
                <a:latin typeface="Lucida Sans Unicode"/>
                <a:cs typeface="Lucida Sans Unicode"/>
              </a:rPr>
              <a:t>Virtual</a:t>
            </a:r>
            <a:r>
              <a:rPr dirty="0" sz="2200" spc="-4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Machine</a:t>
            </a:r>
            <a:r>
              <a:rPr dirty="0" sz="2200" spc="-2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(JVM) 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keeps track </a:t>
            </a:r>
            <a:r>
              <a:rPr dirty="0" sz="2200" spc="-5">
                <a:latin typeface="Lucida Sans Unicode"/>
                <a:cs typeface="Lucida Sans Unicode"/>
              </a:rPr>
              <a:t>of </a:t>
            </a:r>
            <a:r>
              <a:rPr dirty="0" sz="2200" spc="-10">
                <a:latin typeface="Lucida Sans Unicode"/>
                <a:cs typeface="Lucida Sans Unicode"/>
              </a:rPr>
              <a:t>the </a:t>
            </a:r>
            <a:r>
              <a:rPr dirty="0" sz="2200" spc="-5">
                <a:latin typeface="Lucida Sans Unicode"/>
                <a:cs typeface="Lucida Sans Unicode"/>
              </a:rPr>
              <a:t>chain </a:t>
            </a:r>
            <a:r>
              <a:rPr dirty="0" sz="2200" spc="-10">
                <a:latin typeface="Lucida Sans Unicode"/>
                <a:cs typeface="Lucida Sans Unicode"/>
              </a:rPr>
              <a:t>of  </a:t>
            </a:r>
            <a:r>
              <a:rPr dirty="0" sz="2200" spc="-5">
                <a:latin typeface="Lucida Sans Unicode"/>
                <a:cs typeface="Lucida Sans Unicode"/>
              </a:rPr>
              <a:t>active methods with a</a:t>
            </a:r>
            <a:r>
              <a:rPr dirty="0" sz="2200" spc="-2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stack</a:t>
            </a:r>
            <a:endParaRPr sz="2200">
              <a:latin typeface="Lucida Sans Unicode"/>
              <a:cs typeface="Lucida Sans Unicode"/>
            </a:endParaRPr>
          </a:p>
          <a:p>
            <a:pPr marL="268605" marR="193040" indent="-256540">
              <a:lnSpc>
                <a:spcPts val="2380"/>
              </a:lnSpc>
              <a:spcBef>
                <a:spcPts val="425"/>
              </a:spcBef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When a method is</a:t>
            </a:r>
            <a:r>
              <a:rPr dirty="0" sz="2200" spc="-1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called,</a:t>
            </a:r>
            <a:r>
              <a:rPr dirty="0" sz="220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the </a:t>
            </a:r>
            <a:r>
              <a:rPr dirty="0" sz="2200" spc="-1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JVM </a:t>
            </a:r>
            <a:r>
              <a:rPr dirty="0" sz="2200" spc="-10">
                <a:latin typeface="Lucida Sans Unicode"/>
                <a:cs typeface="Lucida Sans Unicode"/>
              </a:rPr>
              <a:t>pushes </a:t>
            </a:r>
            <a:r>
              <a:rPr dirty="0" sz="2200" spc="-5">
                <a:latin typeface="Lucida Sans Unicode"/>
                <a:cs typeface="Lucida Sans Unicode"/>
              </a:rPr>
              <a:t>on </a:t>
            </a:r>
            <a:r>
              <a:rPr dirty="0" sz="2200" spc="-10">
                <a:latin typeface="Lucida Sans Unicode"/>
                <a:cs typeface="Lucida Sans Unicode"/>
              </a:rPr>
              <a:t>the stack </a:t>
            </a:r>
            <a:r>
              <a:rPr dirty="0" sz="2200" spc="-5">
                <a:latin typeface="Lucida Sans Unicode"/>
                <a:cs typeface="Lucida Sans Unicode"/>
              </a:rPr>
              <a:t>a  frame</a:t>
            </a:r>
            <a:r>
              <a:rPr dirty="0" sz="2200" spc="-10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containing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0772" y="3413886"/>
            <a:ext cx="4511675" cy="2456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4510" indent="-228600">
              <a:lnSpc>
                <a:spcPct val="100000"/>
              </a:lnSpc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Local </a:t>
            </a:r>
            <a:r>
              <a:rPr dirty="0" sz="1900" spc="-5">
                <a:latin typeface="Lucida Sans Unicode"/>
                <a:cs typeface="Lucida Sans Unicode"/>
              </a:rPr>
              <a:t>variables </a:t>
            </a:r>
            <a:r>
              <a:rPr dirty="0" sz="1900" spc="-10">
                <a:latin typeface="Lucida Sans Unicode"/>
                <a:cs typeface="Lucida Sans Unicode"/>
              </a:rPr>
              <a:t>and </a:t>
            </a:r>
            <a:r>
              <a:rPr dirty="0" sz="1900" spc="-5">
                <a:latin typeface="Lucida Sans Unicode"/>
                <a:cs typeface="Lucida Sans Unicode"/>
              </a:rPr>
              <a:t>return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value</a:t>
            </a:r>
            <a:endParaRPr sz="1900">
              <a:latin typeface="Lucida Sans Unicode"/>
              <a:cs typeface="Lucida Sans Unicode"/>
            </a:endParaRPr>
          </a:p>
          <a:p>
            <a:pPr marL="524510" marR="172720" indent="-228600">
              <a:lnSpc>
                <a:spcPts val="2050"/>
              </a:lnSpc>
              <a:spcBef>
                <a:spcPts val="334"/>
              </a:spcBef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Program </a:t>
            </a:r>
            <a:r>
              <a:rPr dirty="0" sz="1900" spc="-10">
                <a:latin typeface="Lucida Sans Unicode"/>
                <a:cs typeface="Lucida Sans Unicode"/>
              </a:rPr>
              <a:t>counter, keeping </a:t>
            </a:r>
            <a:r>
              <a:rPr dirty="0" sz="1900" spc="-5">
                <a:latin typeface="Lucida Sans Unicode"/>
                <a:cs typeface="Lucida Sans Unicode"/>
              </a:rPr>
              <a:t>track  of the statement </a:t>
            </a:r>
            <a:r>
              <a:rPr dirty="0" sz="1900" spc="-10">
                <a:latin typeface="Lucida Sans Unicode"/>
                <a:cs typeface="Lucida Sans Unicode"/>
              </a:rPr>
              <a:t>being</a:t>
            </a:r>
            <a:r>
              <a:rPr dirty="0" sz="1900" spc="10">
                <a:latin typeface="Lucida Sans Unicode"/>
                <a:cs typeface="Lucida Sans Unicode"/>
              </a:rPr>
              <a:t> </a:t>
            </a:r>
            <a:r>
              <a:rPr dirty="0" sz="1900" spc="-10">
                <a:latin typeface="Lucida Sans Unicode"/>
                <a:cs typeface="Lucida Sans Unicode"/>
              </a:rPr>
              <a:t>executed</a:t>
            </a:r>
            <a:endParaRPr sz="1900">
              <a:latin typeface="Lucida Sans Unicode"/>
              <a:cs typeface="Lucida Sans Unicode"/>
            </a:endParaRPr>
          </a:p>
          <a:p>
            <a:pPr marL="268605" marR="5080" indent="-256540">
              <a:lnSpc>
                <a:spcPct val="90000"/>
              </a:lnSpc>
              <a:spcBef>
                <a:spcPts val="330"/>
              </a:spcBef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When a method </a:t>
            </a:r>
            <a:r>
              <a:rPr dirty="0" sz="2200" spc="-10">
                <a:latin typeface="Lucida Sans Unicode"/>
                <a:cs typeface="Lucida Sans Unicode"/>
              </a:rPr>
              <a:t>ends,</a:t>
            </a:r>
            <a:r>
              <a:rPr dirty="0" sz="2200" spc="-5">
                <a:latin typeface="Lucida Sans Unicode"/>
                <a:cs typeface="Lucida Sans Unicode"/>
              </a:rPr>
              <a:t> its</a:t>
            </a:r>
            <a:r>
              <a:rPr dirty="0" sz="2200" spc="-1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frame 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is </a:t>
            </a:r>
            <a:r>
              <a:rPr dirty="0" sz="2200" spc="-10">
                <a:latin typeface="Lucida Sans Unicode"/>
                <a:cs typeface="Lucida Sans Unicode"/>
              </a:rPr>
              <a:t>popped </a:t>
            </a:r>
            <a:r>
              <a:rPr dirty="0" sz="2200" spc="-5">
                <a:latin typeface="Lucida Sans Unicode"/>
                <a:cs typeface="Lucida Sans Unicode"/>
              </a:rPr>
              <a:t>from </a:t>
            </a:r>
            <a:r>
              <a:rPr dirty="0" sz="2200" spc="-10">
                <a:latin typeface="Lucida Sans Unicode"/>
                <a:cs typeface="Lucida Sans Unicode"/>
              </a:rPr>
              <a:t>the stack and  control </a:t>
            </a:r>
            <a:r>
              <a:rPr dirty="0" sz="2200" spc="-5">
                <a:latin typeface="Lucida Sans Unicode"/>
                <a:cs typeface="Lucida Sans Unicode"/>
              </a:rPr>
              <a:t>is </a:t>
            </a:r>
            <a:r>
              <a:rPr dirty="0" sz="2200" spc="-10">
                <a:latin typeface="Lucida Sans Unicode"/>
                <a:cs typeface="Lucida Sans Unicode"/>
              </a:rPr>
              <a:t>passed </a:t>
            </a:r>
            <a:r>
              <a:rPr dirty="0" sz="2200" spc="-5">
                <a:latin typeface="Lucida Sans Unicode"/>
                <a:cs typeface="Lucida Sans Unicode"/>
              </a:rPr>
              <a:t>to </a:t>
            </a:r>
            <a:r>
              <a:rPr dirty="0" sz="2200" spc="-10">
                <a:latin typeface="Lucida Sans Unicode"/>
                <a:cs typeface="Lucida Sans Unicode"/>
              </a:rPr>
              <a:t>the  </a:t>
            </a:r>
            <a:r>
              <a:rPr dirty="0" sz="2200" spc="-5">
                <a:latin typeface="Lucida Sans Unicode"/>
                <a:cs typeface="Lucida Sans Unicode"/>
              </a:rPr>
              <a:t>method on </a:t>
            </a:r>
            <a:r>
              <a:rPr dirty="0" sz="2200" spc="-10">
                <a:latin typeface="Lucida Sans Unicode"/>
                <a:cs typeface="Lucida Sans Unicode"/>
              </a:rPr>
              <a:t>top </a:t>
            </a:r>
            <a:r>
              <a:rPr dirty="0" sz="2200" spc="-5">
                <a:latin typeface="Lucida Sans Unicode"/>
                <a:cs typeface="Lucida Sans Unicode"/>
              </a:rPr>
              <a:t>of </a:t>
            </a:r>
            <a:r>
              <a:rPr dirty="0" sz="2200" spc="-10">
                <a:latin typeface="Lucida Sans Unicode"/>
                <a:cs typeface="Lucida Sans Unicode"/>
              </a:rPr>
              <a:t>the</a:t>
            </a:r>
            <a:r>
              <a:rPr dirty="0" sz="220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stack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Allows </a:t>
            </a:r>
            <a:r>
              <a:rPr dirty="0" sz="2200" spc="-10">
                <a:latin typeface="Lucida Sans Unicode"/>
                <a:cs typeface="Lucida Sans Unicode"/>
              </a:rPr>
              <a:t>for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C00000"/>
                </a:solidFill>
                <a:latin typeface="Lucida Sans Unicode"/>
                <a:cs typeface="Lucida Sans Unicode"/>
              </a:rPr>
              <a:t>recursion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20075" y="3565587"/>
            <a:ext cx="7938" cy="1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20075" y="1625662"/>
            <a:ext cx="7938" cy="1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20075" y="2281238"/>
            <a:ext cx="7938" cy="1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718428" y="1565402"/>
            <a:ext cx="941069" cy="3576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main()</a:t>
            </a:r>
            <a:r>
              <a:rPr dirty="0" sz="1800" spc="-10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{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int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i =</a:t>
            </a:r>
            <a:r>
              <a:rPr dirty="0" sz="1800" spc="-9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5;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 spc="-5" b="1">
                <a:solidFill>
                  <a:srgbClr val="FF0000"/>
                </a:solidFill>
                <a:latin typeface="Arial Narrow"/>
                <a:cs typeface="Arial Narrow"/>
              </a:rPr>
              <a:t>foo(i);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}</a:t>
            </a:r>
            <a:endParaRPr sz="1800">
              <a:latin typeface="Arial Narrow"/>
              <a:cs typeface="Arial Narrow"/>
            </a:endParaRPr>
          </a:p>
          <a:p>
            <a:pPr marL="241300" marR="127635" indent="-228600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foo(int j)</a:t>
            </a:r>
            <a:r>
              <a:rPr dirty="0" sz="1800" spc="-6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{  </a:t>
            </a: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int</a:t>
            </a:r>
            <a:r>
              <a:rPr dirty="0" sz="1800" spc="-90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 spc="5">
                <a:solidFill>
                  <a:srgbClr val="353535"/>
                </a:solidFill>
                <a:latin typeface="Arial Narrow"/>
                <a:cs typeface="Arial Narrow"/>
              </a:rPr>
              <a:t>k;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k =</a:t>
            </a:r>
            <a:r>
              <a:rPr dirty="0" sz="1800" spc="-10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j+1;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bar(k);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}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bar(int m)</a:t>
            </a:r>
            <a:r>
              <a:rPr dirty="0" sz="1800" spc="-7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{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…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}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45833" y="6584610"/>
            <a:ext cx="12128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15200" y="3314700"/>
            <a:ext cx="1143000" cy="1447800"/>
          </a:xfrm>
          <a:prstGeom prst="rect">
            <a:avLst/>
          </a:prstGeom>
          <a:solidFill>
            <a:srgbClr val="2CA1BE"/>
          </a:solidFill>
          <a:ln w="9525">
            <a:solidFill>
              <a:srgbClr val="000000"/>
            </a:solidFill>
          </a:ln>
        </p:spPr>
        <p:txBody>
          <a:bodyPr wrap="square" lIns="0" tIns="102870" rIns="0" bIns="0" rtlCol="0" vert="horz">
            <a:spAutoFit/>
          </a:bodyPr>
          <a:lstStyle/>
          <a:p>
            <a:pPr algn="ctr" marL="565785">
              <a:lnSpc>
                <a:spcPct val="100000"/>
              </a:lnSpc>
              <a:spcBef>
                <a:spcPts val="810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foo</a:t>
            </a:r>
            <a:endParaRPr sz="2000">
              <a:latin typeface="Arial"/>
              <a:cs typeface="Arial"/>
            </a:endParaRPr>
          </a:p>
          <a:p>
            <a:pPr marL="26606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PC =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  <a:p>
            <a:pPr algn="ctr" marL="47625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j =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  <a:p>
            <a:pPr algn="ctr" marL="4064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k =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15200" y="4953000"/>
            <a:ext cx="1143000" cy="1066800"/>
          </a:xfrm>
          <a:prstGeom prst="rect">
            <a:avLst/>
          </a:prstGeom>
          <a:solidFill>
            <a:srgbClr val="2CA1BE"/>
          </a:solidFill>
          <a:ln w="9525">
            <a:solidFill>
              <a:srgbClr val="000000"/>
            </a:solidFill>
          </a:ln>
        </p:spPr>
        <p:txBody>
          <a:bodyPr wrap="square" lIns="0" tIns="65405" rIns="0" bIns="0" rtlCol="0" vert="horz">
            <a:spAutoFit/>
          </a:bodyPr>
          <a:lstStyle/>
          <a:p>
            <a:pPr algn="ctr" marL="370205">
              <a:lnSpc>
                <a:spcPct val="100000"/>
              </a:lnSpc>
              <a:spcBef>
                <a:spcPts val="51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main</a:t>
            </a:r>
            <a:endParaRPr sz="2000">
              <a:latin typeface="Arial"/>
              <a:cs typeface="Arial"/>
            </a:endParaRPr>
          </a:p>
          <a:p>
            <a:pPr marL="26606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PC =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 algn="ctr" marL="47625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i =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62800" y="1600200"/>
            <a:ext cx="0" cy="4572000"/>
          </a:xfrm>
          <a:custGeom>
            <a:avLst/>
            <a:gdLst/>
            <a:ahLst/>
            <a:cxnLst/>
            <a:rect l="l" t="t" r="r" b="b"/>
            <a:pathLst>
              <a:path w="0" h="4572000">
                <a:moveTo>
                  <a:pt x="0" y="0"/>
                </a:moveTo>
                <a:lnTo>
                  <a:pt x="0" y="45720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10600" y="1600200"/>
            <a:ext cx="0" cy="4572000"/>
          </a:xfrm>
          <a:custGeom>
            <a:avLst/>
            <a:gdLst/>
            <a:ahLst/>
            <a:cxnLst/>
            <a:rect l="l" t="t" r="r" b="b"/>
            <a:pathLst>
              <a:path w="0" h="4572000">
                <a:moveTo>
                  <a:pt x="0" y="0"/>
                </a:moveTo>
                <a:lnTo>
                  <a:pt x="0" y="45720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162800" y="6154051"/>
            <a:ext cx="1447800" cy="0"/>
          </a:xfrm>
          <a:custGeom>
            <a:avLst/>
            <a:gdLst/>
            <a:ahLst/>
            <a:cxnLst/>
            <a:rect l="l" t="t" r="r" b="b"/>
            <a:pathLst>
              <a:path w="1447800" h="0">
                <a:moveTo>
                  <a:pt x="0" y="0"/>
                </a:moveTo>
                <a:lnTo>
                  <a:pt x="14478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003" y="361188"/>
            <a:ext cx="7004304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0772" y="1538650"/>
            <a:ext cx="4383405" cy="186626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68605" marR="5080" indent="-256540">
              <a:lnSpc>
                <a:spcPct val="90100"/>
              </a:lnSpc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The </a:t>
            </a:r>
            <a:r>
              <a:rPr dirty="0" sz="2200" spc="-10">
                <a:latin typeface="Lucida Sans Unicode"/>
                <a:cs typeface="Lucida Sans Unicode"/>
              </a:rPr>
              <a:t>Java </a:t>
            </a:r>
            <a:r>
              <a:rPr dirty="0" sz="2200" spc="-5">
                <a:latin typeface="Lucida Sans Unicode"/>
                <a:cs typeface="Lucida Sans Unicode"/>
              </a:rPr>
              <a:t>Virtual</a:t>
            </a:r>
            <a:r>
              <a:rPr dirty="0" sz="2200" spc="-4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Machine</a:t>
            </a:r>
            <a:r>
              <a:rPr dirty="0" sz="2200" spc="-2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(JVM) 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keeps track </a:t>
            </a:r>
            <a:r>
              <a:rPr dirty="0" sz="2200" spc="-5">
                <a:latin typeface="Lucida Sans Unicode"/>
                <a:cs typeface="Lucida Sans Unicode"/>
              </a:rPr>
              <a:t>of </a:t>
            </a:r>
            <a:r>
              <a:rPr dirty="0" sz="2200" spc="-10">
                <a:latin typeface="Lucida Sans Unicode"/>
                <a:cs typeface="Lucida Sans Unicode"/>
              </a:rPr>
              <a:t>the </a:t>
            </a:r>
            <a:r>
              <a:rPr dirty="0" sz="2200" spc="-5">
                <a:latin typeface="Lucida Sans Unicode"/>
                <a:cs typeface="Lucida Sans Unicode"/>
              </a:rPr>
              <a:t>chain </a:t>
            </a:r>
            <a:r>
              <a:rPr dirty="0" sz="2200" spc="-10">
                <a:latin typeface="Lucida Sans Unicode"/>
                <a:cs typeface="Lucida Sans Unicode"/>
              </a:rPr>
              <a:t>of  </a:t>
            </a:r>
            <a:r>
              <a:rPr dirty="0" sz="2200" spc="-5">
                <a:latin typeface="Lucida Sans Unicode"/>
                <a:cs typeface="Lucida Sans Unicode"/>
              </a:rPr>
              <a:t>active methods with a</a:t>
            </a:r>
            <a:r>
              <a:rPr dirty="0" sz="2200" spc="-2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stack</a:t>
            </a:r>
            <a:endParaRPr sz="2200">
              <a:latin typeface="Lucida Sans Unicode"/>
              <a:cs typeface="Lucida Sans Unicode"/>
            </a:endParaRPr>
          </a:p>
          <a:p>
            <a:pPr marL="268605" marR="193040" indent="-256540">
              <a:lnSpc>
                <a:spcPts val="2380"/>
              </a:lnSpc>
              <a:spcBef>
                <a:spcPts val="425"/>
              </a:spcBef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When a method is</a:t>
            </a:r>
            <a:r>
              <a:rPr dirty="0" sz="2200" spc="-1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called,</a:t>
            </a:r>
            <a:r>
              <a:rPr dirty="0" sz="220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the </a:t>
            </a:r>
            <a:r>
              <a:rPr dirty="0" sz="2200" spc="-1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JVM </a:t>
            </a:r>
            <a:r>
              <a:rPr dirty="0" sz="2200" spc="-10">
                <a:latin typeface="Lucida Sans Unicode"/>
                <a:cs typeface="Lucida Sans Unicode"/>
              </a:rPr>
              <a:t>pushes </a:t>
            </a:r>
            <a:r>
              <a:rPr dirty="0" sz="2200" spc="-5">
                <a:latin typeface="Lucida Sans Unicode"/>
                <a:cs typeface="Lucida Sans Unicode"/>
              </a:rPr>
              <a:t>on </a:t>
            </a:r>
            <a:r>
              <a:rPr dirty="0" sz="2200" spc="-10">
                <a:latin typeface="Lucida Sans Unicode"/>
                <a:cs typeface="Lucida Sans Unicode"/>
              </a:rPr>
              <a:t>the stack </a:t>
            </a:r>
            <a:r>
              <a:rPr dirty="0" sz="2200" spc="-5">
                <a:latin typeface="Lucida Sans Unicode"/>
                <a:cs typeface="Lucida Sans Unicode"/>
              </a:rPr>
              <a:t>a  frame</a:t>
            </a:r>
            <a:r>
              <a:rPr dirty="0" sz="2200" spc="-10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containing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0772" y="3413886"/>
            <a:ext cx="4511675" cy="2456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4510" indent="-228600">
              <a:lnSpc>
                <a:spcPct val="100000"/>
              </a:lnSpc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Local </a:t>
            </a:r>
            <a:r>
              <a:rPr dirty="0" sz="1900" spc="-5">
                <a:latin typeface="Lucida Sans Unicode"/>
                <a:cs typeface="Lucida Sans Unicode"/>
              </a:rPr>
              <a:t>variables </a:t>
            </a:r>
            <a:r>
              <a:rPr dirty="0" sz="1900" spc="-10">
                <a:latin typeface="Lucida Sans Unicode"/>
                <a:cs typeface="Lucida Sans Unicode"/>
              </a:rPr>
              <a:t>and </a:t>
            </a:r>
            <a:r>
              <a:rPr dirty="0" sz="1900" spc="-5">
                <a:latin typeface="Lucida Sans Unicode"/>
                <a:cs typeface="Lucida Sans Unicode"/>
              </a:rPr>
              <a:t>return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value</a:t>
            </a:r>
            <a:endParaRPr sz="1900">
              <a:latin typeface="Lucida Sans Unicode"/>
              <a:cs typeface="Lucida Sans Unicode"/>
            </a:endParaRPr>
          </a:p>
          <a:p>
            <a:pPr marL="524510" marR="172720" indent="-228600">
              <a:lnSpc>
                <a:spcPts val="2050"/>
              </a:lnSpc>
              <a:spcBef>
                <a:spcPts val="334"/>
              </a:spcBef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Program </a:t>
            </a:r>
            <a:r>
              <a:rPr dirty="0" sz="1900" spc="-10">
                <a:latin typeface="Lucida Sans Unicode"/>
                <a:cs typeface="Lucida Sans Unicode"/>
              </a:rPr>
              <a:t>counter, keeping </a:t>
            </a:r>
            <a:r>
              <a:rPr dirty="0" sz="1900" spc="-5">
                <a:latin typeface="Lucida Sans Unicode"/>
                <a:cs typeface="Lucida Sans Unicode"/>
              </a:rPr>
              <a:t>track  of the statement </a:t>
            </a:r>
            <a:r>
              <a:rPr dirty="0" sz="1900" spc="-10">
                <a:latin typeface="Lucida Sans Unicode"/>
                <a:cs typeface="Lucida Sans Unicode"/>
              </a:rPr>
              <a:t>being</a:t>
            </a:r>
            <a:r>
              <a:rPr dirty="0" sz="1900" spc="10">
                <a:latin typeface="Lucida Sans Unicode"/>
                <a:cs typeface="Lucida Sans Unicode"/>
              </a:rPr>
              <a:t> </a:t>
            </a:r>
            <a:r>
              <a:rPr dirty="0" sz="1900" spc="-10">
                <a:latin typeface="Lucida Sans Unicode"/>
                <a:cs typeface="Lucida Sans Unicode"/>
              </a:rPr>
              <a:t>executed</a:t>
            </a:r>
            <a:endParaRPr sz="1900">
              <a:latin typeface="Lucida Sans Unicode"/>
              <a:cs typeface="Lucida Sans Unicode"/>
            </a:endParaRPr>
          </a:p>
          <a:p>
            <a:pPr marL="268605" marR="5080" indent="-256540">
              <a:lnSpc>
                <a:spcPct val="90000"/>
              </a:lnSpc>
              <a:spcBef>
                <a:spcPts val="330"/>
              </a:spcBef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When a method </a:t>
            </a:r>
            <a:r>
              <a:rPr dirty="0" sz="2200" spc="-10">
                <a:latin typeface="Lucida Sans Unicode"/>
                <a:cs typeface="Lucida Sans Unicode"/>
              </a:rPr>
              <a:t>ends,</a:t>
            </a:r>
            <a:r>
              <a:rPr dirty="0" sz="2200" spc="-5">
                <a:latin typeface="Lucida Sans Unicode"/>
                <a:cs typeface="Lucida Sans Unicode"/>
              </a:rPr>
              <a:t> its</a:t>
            </a:r>
            <a:r>
              <a:rPr dirty="0" sz="2200" spc="-1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frame 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is </a:t>
            </a:r>
            <a:r>
              <a:rPr dirty="0" sz="2200" spc="-10">
                <a:latin typeface="Lucida Sans Unicode"/>
                <a:cs typeface="Lucida Sans Unicode"/>
              </a:rPr>
              <a:t>popped </a:t>
            </a:r>
            <a:r>
              <a:rPr dirty="0" sz="2200" spc="-5">
                <a:latin typeface="Lucida Sans Unicode"/>
                <a:cs typeface="Lucida Sans Unicode"/>
              </a:rPr>
              <a:t>from </a:t>
            </a:r>
            <a:r>
              <a:rPr dirty="0" sz="2200" spc="-10">
                <a:latin typeface="Lucida Sans Unicode"/>
                <a:cs typeface="Lucida Sans Unicode"/>
              </a:rPr>
              <a:t>the stack and  control </a:t>
            </a:r>
            <a:r>
              <a:rPr dirty="0" sz="2200" spc="-5">
                <a:latin typeface="Lucida Sans Unicode"/>
                <a:cs typeface="Lucida Sans Unicode"/>
              </a:rPr>
              <a:t>is </a:t>
            </a:r>
            <a:r>
              <a:rPr dirty="0" sz="2200" spc="-10">
                <a:latin typeface="Lucida Sans Unicode"/>
                <a:cs typeface="Lucida Sans Unicode"/>
              </a:rPr>
              <a:t>passed </a:t>
            </a:r>
            <a:r>
              <a:rPr dirty="0" sz="2200" spc="-5">
                <a:latin typeface="Lucida Sans Unicode"/>
                <a:cs typeface="Lucida Sans Unicode"/>
              </a:rPr>
              <a:t>to </a:t>
            </a:r>
            <a:r>
              <a:rPr dirty="0" sz="2200" spc="-10">
                <a:latin typeface="Lucida Sans Unicode"/>
                <a:cs typeface="Lucida Sans Unicode"/>
              </a:rPr>
              <a:t>the  </a:t>
            </a:r>
            <a:r>
              <a:rPr dirty="0" sz="2200" spc="-5">
                <a:latin typeface="Lucida Sans Unicode"/>
                <a:cs typeface="Lucida Sans Unicode"/>
              </a:rPr>
              <a:t>method on </a:t>
            </a:r>
            <a:r>
              <a:rPr dirty="0" sz="2200" spc="-10">
                <a:latin typeface="Lucida Sans Unicode"/>
                <a:cs typeface="Lucida Sans Unicode"/>
              </a:rPr>
              <a:t>top </a:t>
            </a:r>
            <a:r>
              <a:rPr dirty="0" sz="2200" spc="-5">
                <a:latin typeface="Lucida Sans Unicode"/>
                <a:cs typeface="Lucida Sans Unicode"/>
              </a:rPr>
              <a:t>of </a:t>
            </a:r>
            <a:r>
              <a:rPr dirty="0" sz="2200" spc="-10">
                <a:latin typeface="Lucida Sans Unicode"/>
                <a:cs typeface="Lucida Sans Unicode"/>
              </a:rPr>
              <a:t>the</a:t>
            </a:r>
            <a:r>
              <a:rPr dirty="0" sz="220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stack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Allows </a:t>
            </a:r>
            <a:r>
              <a:rPr dirty="0" sz="2200" spc="-10">
                <a:latin typeface="Lucida Sans Unicode"/>
                <a:cs typeface="Lucida Sans Unicode"/>
              </a:rPr>
              <a:t>for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C00000"/>
                </a:solidFill>
                <a:latin typeface="Lucida Sans Unicode"/>
                <a:cs typeface="Lucida Sans Unicode"/>
              </a:rPr>
              <a:t>recursion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20075" y="3565587"/>
            <a:ext cx="7938" cy="1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20075" y="1625662"/>
            <a:ext cx="7938" cy="1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20075" y="2281238"/>
            <a:ext cx="7938" cy="1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718428" y="1565402"/>
            <a:ext cx="941069" cy="3576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main()</a:t>
            </a:r>
            <a:r>
              <a:rPr dirty="0" sz="1800" spc="-10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{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int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i =</a:t>
            </a:r>
            <a:r>
              <a:rPr dirty="0" sz="1800" spc="-9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5;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foo(i);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}</a:t>
            </a:r>
            <a:endParaRPr sz="1800">
              <a:latin typeface="Arial Narrow"/>
              <a:cs typeface="Arial Narrow"/>
            </a:endParaRPr>
          </a:p>
          <a:p>
            <a:pPr marL="241300" marR="127635" indent="-228600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foo(int j)</a:t>
            </a:r>
            <a:r>
              <a:rPr dirty="0" sz="1800" spc="-6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{  </a:t>
            </a: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int</a:t>
            </a:r>
            <a:r>
              <a:rPr dirty="0" sz="1800" spc="-90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 spc="5">
                <a:solidFill>
                  <a:srgbClr val="353535"/>
                </a:solidFill>
                <a:latin typeface="Arial Narrow"/>
                <a:cs typeface="Arial Narrow"/>
              </a:rPr>
              <a:t>k;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k =</a:t>
            </a:r>
            <a:r>
              <a:rPr dirty="0" sz="1800" spc="-10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j+1;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bar(k);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}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bar(int m)</a:t>
            </a:r>
            <a:r>
              <a:rPr dirty="0" sz="1800" spc="-7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{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…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}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45833" y="6584610"/>
            <a:ext cx="12128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15200" y="4953000"/>
            <a:ext cx="1143000" cy="1066800"/>
          </a:xfrm>
          <a:prstGeom prst="rect">
            <a:avLst/>
          </a:prstGeom>
          <a:solidFill>
            <a:srgbClr val="2CA1BE"/>
          </a:solidFill>
          <a:ln w="9525">
            <a:solidFill>
              <a:srgbClr val="000000"/>
            </a:solidFill>
          </a:ln>
        </p:spPr>
        <p:txBody>
          <a:bodyPr wrap="square" lIns="0" tIns="65405" rIns="0" bIns="0" rtlCol="0" vert="horz">
            <a:spAutoFit/>
          </a:bodyPr>
          <a:lstStyle/>
          <a:p>
            <a:pPr algn="ctr" marL="370205">
              <a:lnSpc>
                <a:spcPct val="100000"/>
              </a:lnSpc>
              <a:spcBef>
                <a:spcPts val="51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main</a:t>
            </a:r>
            <a:endParaRPr sz="2000">
              <a:latin typeface="Arial"/>
              <a:cs typeface="Arial"/>
            </a:endParaRPr>
          </a:p>
          <a:p>
            <a:pPr marL="26606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PC =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 algn="ctr" marL="47625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i =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62800" y="1600200"/>
            <a:ext cx="0" cy="4572000"/>
          </a:xfrm>
          <a:custGeom>
            <a:avLst/>
            <a:gdLst/>
            <a:ahLst/>
            <a:cxnLst/>
            <a:rect l="l" t="t" r="r" b="b"/>
            <a:pathLst>
              <a:path w="0" h="4572000">
                <a:moveTo>
                  <a:pt x="0" y="0"/>
                </a:moveTo>
                <a:lnTo>
                  <a:pt x="0" y="45720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10600" y="1600200"/>
            <a:ext cx="0" cy="4572000"/>
          </a:xfrm>
          <a:custGeom>
            <a:avLst/>
            <a:gdLst/>
            <a:ahLst/>
            <a:cxnLst/>
            <a:rect l="l" t="t" r="r" b="b"/>
            <a:pathLst>
              <a:path w="0" h="4572000">
                <a:moveTo>
                  <a:pt x="0" y="0"/>
                </a:moveTo>
                <a:lnTo>
                  <a:pt x="0" y="45720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162800" y="6154051"/>
            <a:ext cx="1447800" cy="0"/>
          </a:xfrm>
          <a:custGeom>
            <a:avLst/>
            <a:gdLst/>
            <a:ahLst/>
            <a:cxnLst/>
            <a:rect l="l" t="t" r="r" b="b"/>
            <a:pathLst>
              <a:path w="1447800" h="0">
                <a:moveTo>
                  <a:pt x="0" y="0"/>
                </a:moveTo>
                <a:lnTo>
                  <a:pt x="14478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003" y="361188"/>
            <a:ext cx="7004304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0772" y="1538650"/>
            <a:ext cx="4383405" cy="186626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68605" marR="5080" indent="-256540">
              <a:lnSpc>
                <a:spcPct val="90100"/>
              </a:lnSpc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The </a:t>
            </a:r>
            <a:r>
              <a:rPr dirty="0" sz="2200" spc="-10">
                <a:latin typeface="Lucida Sans Unicode"/>
                <a:cs typeface="Lucida Sans Unicode"/>
              </a:rPr>
              <a:t>Java </a:t>
            </a:r>
            <a:r>
              <a:rPr dirty="0" sz="2200" spc="-5">
                <a:latin typeface="Lucida Sans Unicode"/>
                <a:cs typeface="Lucida Sans Unicode"/>
              </a:rPr>
              <a:t>Virtual</a:t>
            </a:r>
            <a:r>
              <a:rPr dirty="0" sz="2200" spc="-4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Machine</a:t>
            </a:r>
            <a:r>
              <a:rPr dirty="0" sz="2200" spc="-2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(JVM) 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keeps track </a:t>
            </a:r>
            <a:r>
              <a:rPr dirty="0" sz="2200" spc="-5">
                <a:latin typeface="Lucida Sans Unicode"/>
                <a:cs typeface="Lucida Sans Unicode"/>
              </a:rPr>
              <a:t>of </a:t>
            </a:r>
            <a:r>
              <a:rPr dirty="0" sz="2200" spc="-10">
                <a:latin typeface="Lucida Sans Unicode"/>
                <a:cs typeface="Lucida Sans Unicode"/>
              </a:rPr>
              <a:t>the </a:t>
            </a:r>
            <a:r>
              <a:rPr dirty="0" sz="2200" spc="-5">
                <a:latin typeface="Lucida Sans Unicode"/>
                <a:cs typeface="Lucida Sans Unicode"/>
              </a:rPr>
              <a:t>chain </a:t>
            </a:r>
            <a:r>
              <a:rPr dirty="0" sz="2200" spc="-10">
                <a:latin typeface="Lucida Sans Unicode"/>
                <a:cs typeface="Lucida Sans Unicode"/>
              </a:rPr>
              <a:t>of  </a:t>
            </a:r>
            <a:r>
              <a:rPr dirty="0" sz="2200" spc="-5">
                <a:latin typeface="Lucida Sans Unicode"/>
                <a:cs typeface="Lucida Sans Unicode"/>
              </a:rPr>
              <a:t>active methods with a</a:t>
            </a:r>
            <a:r>
              <a:rPr dirty="0" sz="2200" spc="-2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stack</a:t>
            </a:r>
            <a:endParaRPr sz="2200">
              <a:latin typeface="Lucida Sans Unicode"/>
              <a:cs typeface="Lucida Sans Unicode"/>
            </a:endParaRPr>
          </a:p>
          <a:p>
            <a:pPr marL="268605" marR="193040" indent="-256540">
              <a:lnSpc>
                <a:spcPts val="2380"/>
              </a:lnSpc>
              <a:spcBef>
                <a:spcPts val="425"/>
              </a:spcBef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When a method is</a:t>
            </a:r>
            <a:r>
              <a:rPr dirty="0" sz="2200" spc="-1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called,</a:t>
            </a:r>
            <a:r>
              <a:rPr dirty="0" sz="220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the </a:t>
            </a:r>
            <a:r>
              <a:rPr dirty="0" sz="2200" spc="-1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JVM </a:t>
            </a:r>
            <a:r>
              <a:rPr dirty="0" sz="2200" spc="-10">
                <a:latin typeface="Lucida Sans Unicode"/>
                <a:cs typeface="Lucida Sans Unicode"/>
              </a:rPr>
              <a:t>pushes </a:t>
            </a:r>
            <a:r>
              <a:rPr dirty="0" sz="2200" spc="-5">
                <a:latin typeface="Lucida Sans Unicode"/>
                <a:cs typeface="Lucida Sans Unicode"/>
              </a:rPr>
              <a:t>on </a:t>
            </a:r>
            <a:r>
              <a:rPr dirty="0" sz="2200" spc="-10">
                <a:latin typeface="Lucida Sans Unicode"/>
                <a:cs typeface="Lucida Sans Unicode"/>
              </a:rPr>
              <a:t>the stack </a:t>
            </a:r>
            <a:r>
              <a:rPr dirty="0" sz="2200" spc="-5">
                <a:latin typeface="Lucida Sans Unicode"/>
                <a:cs typeface="Lucida Sans Unicode"/>
              </a:rPr>
              <a:t>a  frame</a:t>
            </a:r>
            <a:r>
              <a:rPr dirty="0" sz="2200" spc="-10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containing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0772" y="3413886"/>
            <a:ext cx="4511675" cy="2456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4510" indent="-228600">
              <a:lnSpc>
                <a:spcPct val="100000"/>
              </a:lnSpc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Local </a:t>
            </a:r>
            <a:r>
              <a:rPr dirty="0" sz="1900" spc="-5">
                <a:latin typeface="Lucida Sans Unicode"/>
                <a:cs typeface="Lucida Sans Unicode"/>
              </a:rPr>
              <a:t>variables </a:t>
            </a:r>
            <a:r>
              <a:rPr dirty="0" sz="1900" spc="-10">
                <a:latin typeface="Lucida Sans Unicode"/>
                <a:cs typeface="Lucida Sans Unicode"/>
              </a:rPr>
              <a:t>and </a:t>
            </a:r>
            <a:r>
              <a:rPr dirty="0" sz="1900" spc="-5">
                <a:latin typeface="Lucida Sans Unicode"/>
                <a:cs typeface="Lucida Sans Unicode"/>
              </a:rPr>
              <a:t>return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value</a:t>
            </a:r>
            <a:endParaRPr sz="1900">
              <a:latin typeface="Lucida Sans Unicode"/>
              <a:cs typeface="Lucida Sans Unicode"/>
            </a:endParaRPr>
          </a:p>
          <a:p>
            <a:pPr marL="524510" marR="172720" indent="-228600">
              <a:lnSpc>
                <a:spcPts val="2050"/>
              </a:lnSpc>
              <a:spcBef>
                <a:spcPts val="334"/>
              </a:spcBef>
              <a:buClr>
                <a:srgbClr val="2CA1BE"/>
              </a:buClr>
              <a:buFont typeface="Verdana"/>
              <a:buChar char="◦"/>
              <a:tabLst>
                <a:tab pos="524510" algn="l"/>
                <a:tab pos="525145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Program </a:t>
            </a:r>
            <a:r>
              <a:rPr dirty="0" sz="1900" spc="-10">
                <a:latin typeface="Lucida Sans Unicode"/>
                <a:cs typeface="Lucida Sans Unicode"/>
              </a:rPr>
              <a:t>counter, keeping </a:t>
            </a:r>
            <a:r>
              <a:rPr dirty="0" sz="1900" spc="-5">
                <a:latin typeface="Lucida Sans Unicode"/>
                <a:cs typeface="Lucida Sans Unicode"/>
              </a:rPr>
              <a:t>track  of the statement </a:t>
            </a:r>
            <a:r>
              <a:rPr dirty="0" sz="1900" spc="-10">
                <a:latin typeface="Lucida Sans Unicode"/>
                <a:cs typeface="Lucida Sans Unicode"/>
              </a:rPr>
              <a:t>being</a:t>
            </a:r>
            <a:r>
              <a:rPr dirty="0" sz="1900" spc="10">
                <a:latin typeface="Lucida Sans Unicode"/>
                <a:cs typeface="Lucida Sans Unicode"/>
              </a:rPr>
              <a:t> </a:t>
            </a:r>
            <a:r>
              <a:rPr dirty="0" sz="1900" spc="-10">
                <a:latin typeface="Lucida Sans Unicode"/>
                <a:cs typeface="Lucida Sans Unicode"/>
              </a:rPr>
              <a:t>executed</a:t>
            </a:r>
            <a:endParaRPr sz="1900">
              <a:latin typeface="Lucida Sans Unicode"/>
              <a:cs typeface="Lucida Sans Unicode"/>
            </a:endParaRPr>
          </a:p>
          <a:p>
            <a:pPr marL="268605" marR="5080" indent="-256540">
              <a:lnSpc>
                <a:spcPct val="90000"/>
              </a:lnSpc>
              <a:spcBef>
                <a:spcPts val="330"/>
              </a:spcBef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When a method </a:t>
            </a:r>
            <a:r>
              <a:rPr dirty="0" sz="2200" spc="-10">
                <a:latin typeface="Lucida Sans Unicode"/>
                <a:cs typeface="Lucida Sans Unicode"/>
              </a:rPr>
              <a:t>ends,</a:t>
            </a:r>
            <a:r>
              <a:rPr dirty="0" sz="2200" spc="-5">
                <a:latin typeface="Lucida Sans Unicode"/>
                <a:cs typeface="Lucida Sans Unicode"/>
              </a:rPr>
              <a:t> its</a:t>
            </a:r>
            <a:r>
              <a:rPr dirty="0" sz="2200" spc="-1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frame 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is </a:t>
            </a:r>
            <a:r>
              <a:rPr dirty="0" sz="2200" spc="-10">
                <a:latin typeface="Lucida Sans Unicode"/>
                <a:cs typeface="Lucida Sans Unicode"/>
              </a:rPr>
              <a:t>popped </a:t>
            </a:r>
            <a:r>
              <a:rPr dirty="0" sz="2200" spc="-5">
                <a:latin typeface="Lucida Sans Unicode"/>
                <a:cs typeface="Lucida Sans Unicode"/>
              </a:rPr>
              <a:t>from </a:t>
            </a:r>
            <a:r>
              <a:rPr dirty="0" sz="2200" spc="-10">
                <a:latin typeface="Lucida Sans Unicode"/>
                <a:cs typeface="Lucida Sans Unicode"/>
              </a:rPr>
              <a:t>the stack and  control </a:t>
            </a:r>
            <a:r>
              <a:rPr dirty="0" sz="2200" spc="-5">
                <a:latin typeface="Lucida Sans Unicode"/>
                <a:cs typeface="Lucida Sans Unicode"/>
              </a:rPr>
              <a:t>is </a:t>
            </a:r>
            <a:r>
              <a:rPr dirty="0" sz="2200" spc="-10">
                <a:latin typeface="Lucida Sans Unicode"/>
                <a:cs typeface="Lucida Sans Unicode"/>
              </a:rPr>
              <a:t>passed </a:t>
            </a:r>
            <a:r>
              <a:rPr dirty="0" sz="2200" spc="-5">
                <a:latin typeface="Lucida Sans Unicode"/>
                <a:cs typeface="Lucida Sans Unicode"/>
              </a:rPr>
              <a:t>to </a:t>
            </a:r>
            <a:r>
              <a:rPr dirty="0" sz="2200" spc="-10">
                <a:latin typeface="Lucida Sans Unicode"/>
                <a:cs typeface="Lucida Sans Unicode"/>
              </a:rPr>
              <a:t>the  </a:t>
            </a:r>
            <a:r>
              <a:rPr dirty="0" sz="2200" spc="-5">
                <a:latin typeface="Lucida Sans Unicode"/>
                <a:cs typeface="Lucida Sans Unicode"/>
              </a:rPr>
              <a:t>method on </a:t>
            </a:r>
            <a:r>
              <a:rPr dirty="0" sz="2200" spc="-10">
                <a:latin typeface="Lucida Sans Unicode"/>
                <a:cs typeface="Lucida Sans Unicode"/>
              </a:rPr>
              <a:t>top </a:t>
            </a:r>
            <a:r>
              <a:rPr dirty="0" sz="2200" spc="-5">
                <a:latin typeface="Lucida Sans Unicode"/>
                <a:cs typeface="Lucida Sans Unicode"/>
              </a:rPr>
              <a:t>of </a:t>
            </a:r>
            <a:r>
              <a:rPr dirty="0" sz="2200" spc="-10">
                <a:latin typeface="Lucida Sans Unicode"/>
                <a:cs typeface="Lucida Sans Unicode"/>
              </a:rPr>
              <a:t>the</a:t>
            </a:r>
            <a:r>
              <a:rPr dirty="0" sz="220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stack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268605" algn="l"/>
              </a:tabLst>
            </a:pPr>
            <a:r>
              <a:rPr dirty="0" sz="15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5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Lucida Sans Unicode"/>
                <a:cs typeface="Lucida Sans Unicode"/>
              </a:rPr>
              <a:t>Allows </a:t>
            </a:r>
            <a:r>
              <a:rPr dirty="0" sz="2200" spc="-10">
                <a:latin typeface="Lucida Sans Unicode"/>
                <a:cs typeface="Lucida Sans Unicode"/>
              </a:rPr>
              <a:t>for</a:t>
            </a:r>
            <a:r>
              <a:rPr dirty="0" sz="2200" spc="-5"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C00000"/>
                </a:solidFill>
                <a:latin typeface="Lucida Sans Unicode"/>
                <a:cs typeface="Lucida Sans Unicode"/>
              </a:rPr>
              <a:t>recursion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20075" y="3565587"/>
            <a:ext cx="7938" cy="1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20075" y="1625662"/>
            <a:ext cx="7938" cy="1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20075" y="2281238"/>
            <a:ext cx="7938" cy="1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718428" y="1565402"/>
            <a:ext cx="941069" cy="3576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main()</a:t>
            </a:r>
            <a:r>
              <a:rPr dirty="0" sz="1800" spc="-10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{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int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i =</a:t>
            </a:r>
            <a:r>
              <a:rPr dirty="0" sz="1800" spc="-9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5;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foo(i);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}</a:t>
            </a:r>
            <a:endParaRPr sz="1800">
              <a:latin typeface="Arial Narrow"/>
              <a:cs typeface="Arial Narrow"/>
            </a:endParaRPr>
          </a:p>
          <a:p>
            <a:pPr marL="241300" marR="127635" indent="-228600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foo(int j)</a:t>
            </a:r>
            <a:r>
              <a:rPr dirty="0" sz="1800" spc="-6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{  </a:t>
            </a: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int</a:t>
            </a:r>
            <a:r>
              <a:rPr dirty="0" sz="1800" spc="-90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 spc="5">
                <a:solidFill>
                  <a:srgbClr val="353535"/>
                </a:solidFill>
                <a:latin typeface="Arial Narrow"/>
                <a:cs typeface="Arial Narrow"/>
              </a:rPr>
              <a:t>k;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k =</a:t>
            </a:r>
            <a:r>
              <a:rPr dirty="0" sz="1800" spc="-10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j+1;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bar(k);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}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solidFill>
                  <a:srgbClr val="353535"/>
                </a:solidFill>
                <a:latin typeface="Arial Narrow"/>
                <a:cs typeface="Arial Narrow"/>
              </a:rPr>
              <a:t>bar(int m)</a:t>
            </a:r>
            <a:r>
              <a:rPr dirty="0" sz="1800" spc="-75">
                <a:solidFill>
                  <a:srgbClr val="353535"/>
                </a:solidFill>
                <a:latin typeface="Arial Narrow"/>
                <a:cs typeface="Arial Narrow"/>
              </a:rPr>
              <a:t> </a:t>
            </a: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{</a:t>
            </a:r>
            <a:endParaRPr sz="1800">
              <a:latin typeface="Arial Narrow"/>
              <a:cs typeface="Arial Narrow"/>
            </a:endParaRPr>
          </a:p>
          <a:p>
            <a:pPr marL="2413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…</a:t>
            </a:r>
            <a:endParaRPr sz="18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353535"/>
                </a:solidFill>
                <a:latin typeface="Arial Narrow"/>
                <a:cs typeface="Arial Narrow"/>
              </a:rPr>
              <a:t>}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45833" y="6584610"/>
            <a:ext cx="12128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05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pc="-5"/>
              <a:t>© </a:t>
            </a:r>
            <a:r>
              <a:rPr dirty="0" spc="-10"/>
              <a:t>2010 </a:t>
            </a:r>
            <a:r>
              <a:rPr dirty="0" spc="-5"/>
              <a:t>Goodrich,</a:t>
            </a:r>
            <a:r>
              <a:rPr dirty="0" spc="-75"/>
              <a:t> </a:t>
            </a:r>
            <a:r>
              <a:rPr dirty="0"/>
              <a:t>Tamassia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amaa2</dc:creator>
  <dc:title>Java Programming for Beginners on Eclipse</dc:title>
  <dcterms:created xsi:type="dcterms:W3CDTF">2016-12-06T12:47:31Z</dcterms:created>
  <dcterms:modified xsi:type="dcterms:W3CDTF">2016-12-06T12:47:31Z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2012-03-11T00:00:00Z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2016-12-06T00:00:00Z</vt:filetime>
  </property>
</Properties>
</file>